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75"/>
  </p:notesMasterIdLst>
  <p:handoutMasterIdLst>
    <p:handoutMasterId r:id="rId76"/>
  </p:handoutMasterIdLst>
  <p:sldIdLst>
    <p:sldId id="570" r:id="rId2"/>
    <p:sldId id="494" r:id="rId3"/>
    <p:sldId id="495" r:id="rId4"/>
    <p:sldId id="496" r:id="rId5"/>
    <p:sldId id="497" r:id="rId6"/>
    <p:sldId id="498" r:id="rId7"/>
    <p:sldId id="499" r:id="rId8"/>
    <p:sldId id="500" r:id="rId9"/>
    <p:sldId id="501" r:id="rId10"/>
    <p:sldId id="502" r:id="rId11"/>
    <p:sldId id="503" r:id="rId12"/>
    <p:sldId id="504" r:id="rId13"/>
    <p:sldId id="505" r:id="rId14"/>
    <p:sldId id="573" r:id="rId15"/>
    <p:sldId id="507" r:id="rId16"/>
    <p:sldId id="508" r:id="rId17"/>
    <p:sldId id="532" r:id="rId18"/>
    <p:sldId id="510" r:id="rId19"/>
    <p:sldId id="511" r:id="rId20"/>
    <p:sldId id="512" r:id="rId21"/>
    <p:sldId id="513" r:id="rId22"/>
    <p:sldId id="514" r:id="rId23"/>
    <p:sldId id="515" r:id="rId24"/>
    <p:sldId id="516" r:id="rId25"/>
    <p:sldId id="517" r:id="rId26"/>
    <p:sldId id="518" r:id="rId27"/>
    <p:sldId id="519" r:id="rId28"/>
    <p:sldId id="520" r:id="rId29"/>
    <p:sldId id="521" r:id="rId30"/>
    <p:sldId id="522" r:id="rId31"/>
    <p:sldId id="523" r:id="rId32"/>
    <p:sldId id="524" r:id="rId33"/>
    <p:sldId id="526" r:id="rId34"/>
    <p:sldId id="528" r:id="rId35"/>
    <p:sldId id="530" r:id="rId36"/>
    <p:sldId id="579" r:id="rId37"/>
    <p:sldId id="580" r:id="rId38"/>
    <p:sldId id="536" r:id="rId39"/>
    <p:sldId id="581" r:id="rId40"/>
    <p:sldId id="537" r:id="rId41"/>
    <p:sldId id="538" r:id="rId42"/>
    <p:sldId id="574" r:id="rId43"/>
    <p:sldId id="540" r:id="rId44"/>
    <p:sldId id="575" r:id="rId45"/>
    <p:sldId id="542" r:id="rId46"/>
    <p:sldId id="576" r:id="rId47"/>
    <p:sldId id="577" r:id="rId48"/>
    <p:sldId id="545" r:id="rId49"/>
    <p:sldId id="578" r:id="rId50"/>
    <p:sldId id="582" r:id="rId51"/>
    <p:sldId id="583" r:id="rId52"/>
    <p:sldId id="584" r:id="rId53"/>
    <p:sldId id="585" r:id="rId54"/>
    <p:sldId id="587" r:id="rId55"/>
    <p:sldId id="586" r:id="rId56"/>
    <p:sldId id="553" r:id="rId57"/>
    <p:sldId id="554" r:id="rId58"/>
    <p:sldId id="555" r:id="rId59"/>
    <p:sldId id="556" r:id="rId60"/>
    <p:sldId id="557" r:id="rId61"/>
    <p:sldId id="558" r:id="rId62"/>
    <p:sldId id="559" r:id="rId63"/>
    <p:sldId id="560" r:id="rId64"/>
    <p:sldId id="561" r:id="rId65"/>
    <p:sldId id="562" r:id="rId66"/>
    <p:sldId id="563" r:id="rId67"/>
    <p:sldId id="564" r:id="rId68"/>
    <p:sldId id="565" r:id="rId69"/>
    <p:sldId id="566" r:id="rId70"/>
    <p:sldId id="567" r:id="rId71"/>
    <p:sldId id="568" r:id="rId72"/>
    <p:sldId id="569" r:id="rId73"/>
    <p:sldId id="571" r:id="rId7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4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395" autoAdjust="0"/>
  </p:normalViewPr>
  <p:slideViewPr>
    <p:cSldViewPr snapToGrid="0" snapToObjects="1">
      <p:cViewPr varScale="1">
        <p:scale>
          <a:sx n="96" d="100"/>
          <a:sy n="96" d="100"/>
        </p:scale>
        <p:origin x="1578" y="78"/>
      </p:cViewPr>
      <p:guideLst>
        <p:guide orient="horz" pos="2160"/>
        <p:guide pos="2880"/>
      </p:guideLst>
    </p:cSldViewPr>
  </p:slideViewPr>
  <p:outlineViewPr>
    <p:cViewPr>
      <p:scale>
        <a:sx n="33" d="100"/>
        <a:sy n="33" d="100"/>
      </p:scale>
      <p:origin x="0" y="-1990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1) </a:t>
            </a:r>
            <a:r>
              <a:rPr lang="en-US" sz="1200" b="0" i="0" u="none" strike="noStrike" kern="1200" cap="none" dirty="0" err="1" smtClean="0">
                <a:solidFill>
                  <a:schemeClr val="dk1"/>
                </a:solidFill>
                <a:effectLst/>
                <a:latin typeface="Arial" panose="020B0604020202020204" pitchFamily="34" charset="0"/>
                <a:ea typeface="Arial"/>
                <a:cs typeface="Arial" panose="020B0604020202020204" pitchFamily="34" charset="0"/>
                <a:sym typeface="Arial"/>
              </a:rPr>
              <a:t>MathType</a:t>
            </a:r>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 Plugin</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3) NVDA Reader (free versions available)</a:t>
            </a: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738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9902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2145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439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4081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73</a:t>
            </a:fld>
            <a:endParaRPr lang="en-US"/>
          </a:p>
        </p:txBody>
      </p:sp>
    </p:spTree>
    <p:extLst>
      <p:ext uri="{BB962C8B-B14F-4D97-AF65-F5344CB8AC3E}">
        <p14:creationId xmlns:p14="http://schemas.microsoft.com/office/powerpoint/2010/main" val="1867396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9" name="Text Placeholder 2"/>
          <p:cNvSpPr>
            <a:spLocks noGrp="1"/>
          </p:cNvSpPr>
          <p:nvPr>
            <p:ph type="body" sz="quarter" idx="13" hasCustomPrompt="1"/>
          </p:nvPr>
        </p:nvSpPr>
        <p:spPr>
          <a:xfrm>
            <a:off x="1320049" y="6400799"/>
            <a:ext cx="6851650" cy="278241"/>
          </a:xfrm>
        </p:spPr>
        <p:txBody>
          <a:bodyPr/>
          <a:lstStyle>
            <a:lvl1pPr marL="0" marR="0" indent="0" algn="r" defTabSz="914400" rtl="0" eaLnBrk="1" fontAlgn="auto" latinLnBrk="0" hangingPunct="1">
              <a:lnSpc>
                <a:spcPct val="100000"/>
              </a:lnSpc>
              <a:spcBef>
                <a:spcPts val="0"/>
              </a:spcBef>
              <a:spcAft>
                <a:spcPts val="0"/>
              </a:spcAft>
              <a:buClrTx/>
              <a:buSzTx/>
              <a:buFontTx/>
              <a:buNone/>
              <a:tabLst/>
              <a:defRPr sz="1200">
                <a:latin typeface="Verdana" panose="020B0604030504040204" pitchFamily="34" charset="0"/>
                <a:ea typeface="Verdana" panose="020B0604030504040204" pitchFamily="34" charset="0"/>
                <a:cs typeface="Verdana" panose="020B0604030504040204" pitchFamily="34" charset="0"/>
              </a:defRPr>
            </a:lvl1pPr>
            <a:lvl2pPr algn="r">
              <a:defRPr sz="1200">
                <a:latin typeface="Verdana" panose="020B0604030504040204" pitchFamily="34" charset="0"/>
                <a:ea typeface="Verdana" panose="020B0604030504040204" pitchFamily="34" charset="0"/>
                <a:cs typeface="Verdana" panose="020B0604030504040204" pitchFamily="34" charset="0"/>
              </a:defRPr>
            </a:lvl2pPr>
            <a:lvl3pPr algn="r">
              <a:defRPr sz="1200">
                <a:latin typeface="Verdana" panose="020B0604030504040204" pitchFamily="34" charset="0"/>
                <a:ea typeface="Verdana" panose="020B0604030504040204" pitchFamily="34" charset="0"/>
                <a:cs typeface="Verdana" panose="020B0604030504040204" pitchFamily="34" charset="0"/>
              </a:defRPr>
            </a:lvl3pPr>
            <a:lvl4pPr algn="r">
              <a:defRPr sz="1200">
                <a:latin typeface="Verdana" panose="020B0604030504040204" pitchFamily="34" charset="0"/>
                <a:ea typeface="Verdana" panose="020B0604030504040204" pitchFamily="34" charset="0"/>
                <a:cs typeface="Verdana" panose="020B0604030504040204" pitchFamily="34" charset="0"/>
              </a:defRPr>
            </a:lvl4pPr>
            <a:lvl5pPr algn="r">
              <a:defRPr sz="1200">
                <a:latin typeface="Verdana" panose="020B0604030504040204" pitchFamily="34" charset="0"/>
                <a:ea typeface="Verdana" panose="020B0604030504040204" pitchFamily="34" charset="0"/>
                <a:cs typeface="Verdana" panose="020B0604030504040204" pitchFamily="34" charset="0"/>
              </a:defRPr>
            </a:lvl5p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2018, 2014, 2010 Pearson Education, Inc. All Rights Reserved</a:t>
            </a:r>
          </a:p>
        </p:txBody>
      </p:sp>
    </p:spTree>
    <p:extLst>
      <p:ext uri="{BB962C8B-B14F-4D97-AF65-F5344CB8AC3E}">
        <p14:creationId xmlns:p14="http://schemas.microsoft.com/office/powerpoint/2010/main" val="17490141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Text Placeholder 3"/>
          <p:cNvSpPr>
            <a:spLocks noGrp="1"/>
          </p:cNvSpPr>
          <p:nvPr>
            <p:ph type="body" sz="quarter" idx="13"/>
          </p:nvPr>
        </p:nvSpPr>
        <p:spPr>
          <a:xfrm>
            <a:off x="1606550" y="6453188"/>
            <a:ext cx="7080250" cy="182562"/>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12411518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Eight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729C8780-B275-4134-B892-3B42947EE3E7}" type="slidenum">
              <a:rPr lang="en-US" smtClean="0"/>
              <a:pPr/>
              <a:t>‹#›</a:t>
            </a:fld>
            <a:endParaRPr lang="en-US"/>
          </a:p>
        </p:txBody>
      </p:sp>
      <p:sp>
        <p:nvSpPr>
          <p:cNvPr id="8" name="Shape 26"/>
          <p:cNvSpPr txBox="1">
            <a:spLocks noGrp="1"/>
          </p:cNvSpPr>
          <p:nvPr>
            <p:ph type="body" idx="1"/>
          </p:nvPr>
        </p:nvSpPr>
        <p:spPr>
          <a:xfrm>
            <a:off x="457200" y="1600201"/>
            <a:ext cx="8229600" cy="53339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9" name="Shape 26"/>
          <p:cNvSpPr txBox="1">
            <a:spLocks noGrp="1"/>
          </p:cNvSpPr>
          <p:nvPr>
            <p:ph type="body" idx="13"/>
          </p:nvPr>
        </p:nvSpPr>
        <p:spPr>
          <a:xfrm>
            <a:off x="457200" y="2254863"/>
            <a:ext cx="8229600" cy="482215"/>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0" name="Shape 26"/>
          <p:cNvSpPr txBox="1">
            <a:spLocks noGrp="1"/>
          </p:cNvSpPr>
          <p:nvPr>
            <p:ph type="body" idx="14"/>
          </p:nvPr>
        </p:nvSpPr>
        <p:spPr>
          <a:xfrm>
            <a:off x="457200" y="2827518"/>
            <a:ext cx="8229600" cy="50082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1" name="Shape 26"/>
          <p:cNvSpPr txBox="1">
            <a:spLocks noGrp="1"/>
          </p:cNvSpPr>
          <p:nvPr>
            <p:ph type="body" idx="15"/>
          </p:nvPr>
        </p:nvSpPr>
        <p:spPr>
          <a:xfrm>
            <a:off x="457200" y="3403561"/>
            <a:ext cx="8229600" cy="4445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2" name="Shape 26"/>
          <p:cNvSpPr txBox="1">
            <a:spLocks noGrp="1"/>
          </p:cNvSpPr>
          <p:nvPr>
            <p:ph type="body" idx="16"/>
          </p:nvPr>
        </p:nvSpPr>
        <p:spPr>
          <a:xfrm>
            <a:off x="457200" y="3889019"/>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3" name="Shape 26"/>
          <p:cNvSpPr txBox="1">
            <a:spLocks noGrp="1"/>
          </p:cNvSpPr>
          <p:nvPr>
            <p:ph type="body" idx="17"/>
          </p:nvPr>
        </p:nvSpPr>
        <p:spPr>
          <a:xfrm>
            <a:off x="442957" y="4464896"/>
            <a:ext cx="8229600" cy="43360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4" name="Shape 26"/>
          <p:cNvSpPr txBox="1">
            <a:spLocks noGrp="1"/>
          </p:cNvSpPr>
          <p:nvPr>
            <p:ph type="body" idx="18"/>
          </p:nvPr>
        </p:nvSpPr>
        <p:spPr>
          <a:xfrm>
            <a:off x="457200" y="4955147"/>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5" name="Shape 26"/>
          <p:cNvSpPr txBox="1">
            <a:spLocks noGrp="1"/>
          </p:cNvSpPr>
          <p:nvPr>
            <p:ph type="body" idx="19"/>
          </p:nvPr>
        </p:nvSpPr>
        <p:spPr>
          <a:xfrm>
            <a:off x="457200" y="5546778"/>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6"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379368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indent="-256032">
              <a:defRPr sz="2400">
                <a:latin typeface="+mn-lt"/>
              </a:defRPr>
            </a:lvl1pPr>
            <a:lvl2pPr indent="-283464">
              <a:defRPr sz="2400">
                <a:latin typeface="+mn-lt"/>
              </a:defRPr>
            </a:lvl2pPr>
            <a:lvl3pPr indent="-228600">
              <a:defRPr sz="2400">
                <a:latin typeface="+mn-lt"/>
              </a:defRPr>
            </a:lvl3pPr>
            <a:lvl4pPr indent="-228600">
              <a:defRPr sz="2400">
                <a:latin typeface="+mn-lt"/>
              </a:defRPr>
            </a:lvl4pPr>
            <a:lvl5pPr>
              <a:defRPr sz="2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579734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431699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861019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ig+caption">
    <p:spTree>
      <p:nvGrpSpPr>
        <p:cNvPr id="1" name="Shape 24"/>
        <p:cNvGrpSpPr/>
        <p:nvPr/>
      </p:nvGrpSpPr>
      <p:grpSpPr>
        <a:xfrm>
          <a:off x="0" y="0"/>
          <a:ext cx="0" cy="0"/>
          <a:chOff x="0" y="0"/>
          <a:chExt cx="0" cy="0"/>
        </a:xfrm>
      </p:grpSpPr>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atin typeface="+mn-lt"/>
                <a:ea typeface="Segoe UI Emoji" panose="020B0502040204020203" pitchFamily="34" charset="0"/>
              </a:defRPr>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2"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4"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500987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7"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10933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Shape 24"/>
        <p:cNvGrpSpPr/>
        <p:nvPr/>
      </p:nvGrpSpPr>
      <p:grpSpPr>
        <a:xfrm>
          <a:off x="0" y="0"/>
          <a:ext cx="0" cy="0"/>
          <a:chOff x="0" y="0"/>
          <a:chExt cx="0" cy="0"/>
        </a:xfrm>
      </p:grpSpPr>
      <p:sp>
        <p:nvSpPr>
          <p:cNvPr id="25" name="Title"/>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2"/>
          <p:cNvSpPr txBox="1">
            <a:spLocks noGrp="1"/>
          </p:cNvSpPr>
          <p:nvPr>
            <p:ph type="body" idx="1" hasCustomPrompt="1"/>
          </p:nvPr>
        </p:nvSpPr>
        <p:spPr>
          <a:xfrm>
            <a:off x="457200" y="1600200"/>
            <a:ext cx="8229600" cy="188041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Body"/>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4pPr>
            <a:lvl5pPr marL="2057400" marR="0" lvl="4" indent="-228600"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5pPr>
            <a:lvl6pPr marL="2286000" marR="0" lvl="5"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6pPr>
            <a:lvl7pPr marL="2743200" marR="0" lvl="6"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7pPr>
            <a:lvl8pPr marL="3200400" marR="0" lvl="7"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8pPr>
            <a:lvl9pPr marL="3657600" marR="0" lvl="8"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3" name="Text Placeholder 2"/>
          <p:cNvSpPr>
            <a:spLocks noGrp="1"/>
          </p:cNvSpPr>
          <p:nvPr>
            <p:ph type="body" sz="quarter" idx="10"/>
          </p:nvPr>
        </p:nvSpPr>
        <p:spPr>
          <a:xfrm>
            <a:off x="609600" y="3913188"/>
            <a:ext cx="8077200" cy="2281237"/>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626666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Four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edit Master title style</a:t>
            </a:r>
            <a:endParaRPr dirty="0"/>
          </a:p>
        </p:txBody>
      </p:sp>
      <p:sp>
        <p:nvSpPr>
          <p:cNvPr id="32" name="Shape 32"/>
          <p:cNvSpPr txBox="1">
            <a:spLocks noGrp="1"/>
          </p:cNvSpPr>
          <p:nvPr>
            <p:ph type="body" idx="1"/>
          </p:nvPr>
        </p:nvSpPr>
        <p:spPr>
          <a:xfrm>
            <a:off x="457200" y="1600201"/>
            <a:ext cx="8229600" cy="91440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3" name="Shape 33"/>
          <p:cNvSpPr txBox="1">
            <a:spLocks noGrp="1"/>
          </p:cNvSpPr>
          <p:nvPr>
            <p:ph type="body" idx="2"/>
          </p:nvPr>
        </p:nvSpPr>
        <p:spPr>
          <a:xfrm>
            <a:off x="457200" y="2686208"/>
            <a:ext cx="8229600" cy="93833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11" name="Shape 33"/>
          <p:cNvSpPr txBox="1">
            <a:spLocks noGrp="1"/>
          </p:cNvSpPr>
          <p:nvPr>
            <p:ph type="body" idx="12"/>
          </p:nvPr>
        </p:nvSpPr>
        <p:spPr>
          <a:xfrm>
            <a:off x="459728" y="3860309"/>
            <a:ext cx="8229600" cy="95754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12" name="Shape 33"/>
          <p:cNvSpPr txBox="1">
            <a:spLocks noGrp="1"/>
          </p:cNvSpPr>
          <p:nvPr>
            <p:ph type="body" idx="13"/>
          </p:nvPr>
        </p:nvSpPr>
        <p:spPr>
          <a:xfrm>
            <a:off x="457200" y="4970249"/>
            <a:ext cx="8229600" cy="95754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9"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89918376"/>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Titl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Text Placeholder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15" name="Shape 15" descr="Pearson Logo"/>
          <p:cNvPicPr preferRelativeResize="0"/>
          <p:nvPr/>
        </p:nvPicPr>
        <p:blipFill rotWithShape="1">
          <a:blip r:embed="rId12">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4102572791"/>
      </p:ext>
    </p:extLst>
  </p:cSld>
  <p:clrMap bg1="lt1" tx1="dk1" bg2="dk2" tx2="lt2" accent1="accent1" accent2="accent2" accent3="accent3" accent4="accent4" accent5="accent5" accent6="accent6" hlink="hlink" folHlink="folHlink"/>
  <p:sldLayoutIdLst>
    <p:sldLayoutId id="2147483691" r:id="rId1"/>
    <p:sldLayoutId id="2147483737" r:id="rId2"/>
    <p:sldLayoutId id="2147483724" r:id="rId3"/>
    <p:sldLayoutId id="2147483725" r:id="rId4"/>
    <p:sldLayoutId id="2147483726" r:id="rId5"/>
    <p:sldLayoutId id="2147483727" r:id="rId6"/>
    <p:sldLayoutId id="2147483728" r:id="rId7"/>
    <p:sldLayoutId id="2147483729" r:id="rId8"/>
    <p:sldLayoutId id="2147483731" r:id="rId9"/>
    <p:sldLayoutId id="2147483741" r:id="rId10"/>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p:txBody>
          <a:bodyPr/>
          <a:lstStyle/>
          <a:p>
            <a:r>
              <a:rPr lang="en-US" dirty="0"/>
              <a:t>The Practice of Computing Using Python</a:t>
            </a:r>
          </a:p>
        </p:txBody>
      </p:sp>
      <p:sp>
        <p:nvSpPr>
          <p:cNvPr id="196" name="Text Placeholder 2"/>
          <p:cNvSpPr txBox="1">
            <a:spLocks noGrp="1"/>
          </p:cNvSpPr>
          <p:nvPr>
            <p:ph type="body" idx="1"/>
          </p:nvPr>
        </p:nvSpPr>
        <p:spPr/>
        <p:txBody>
          <a:bodyPr/>
          <a:lstStyle/>
          <a:p>
            <a:r>
              <a:rPr lang="en-US" smtClean="0"/>
              <a:t>Third Edition</a:t>
            </a:r>
            <a:endParaRPr lang="en-IN" dirty="0"/>
          </a:p>
        </p:txBody>
      </p:sp>
      <p:sp>
        <p:nvSpPr>
          <p:cNvPr id="198" name="Text Placeholder 3"/>
          <p:cNvSpPr txBox="1">
            <a:spLocks noGrp="1"/>
          </p:cNvSpPr>
          <p:nvPr>
            <p:ph type="body" idx="2"/>
          </p:nvPr>
        </p:nvSpPr>
        <p:spPr/>
        <p:txBody>
          <a:bodyPr/>
          <a:lstStyle/>
          <a:p>
            <a:pPr lvl="0"/>
            <a:r>
              <a:rPr lang="en-US" dirty="0" smtClean="0">
                <a:sym typeface="Arial"/>
              </a:rPr>
              <a:t>Chapter7</a:t>
            </a:r>
            <a:endParaRPr lang="en-US" dirty="0">
              <a:sym typeface="Arial"/>
            </a:endParaRPr>
          </a:p>
        </p:txBody>
      </p:sp>
      <p:sp>
        <p:nvSpPr>
          <p:cNvPr id="199" name="Text Placeholder 4"/>
          <p:cNvSpPr txBox="1">
            <a:spLocks noGrp="1"/>
          </p:cNvSpPr>
          <p:nvPr>
            <p:ph type="body" idx="3"/>
          </p:nvPr>
        </p:nvSpPr>
        <p:spPr/>
        <p:txBody>
          <a:bodyPr/>
          <a:lstStyle/>
          <a:p>
            <a:r>
              <a:rPr lang="en-US" dirty="0"/>
              <a:t>Lists and Tuples</a:t>
            </a:r>
          </a:p>
        </p:txBody>
      </p:sp>
      <p:pic>
        <p:nvPicPr>
          <p:cNvPr id="7" name="Picture 5" descr="Front Cover: The Practice of Computing Using Python Third Edition by Punch and En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28" y="1669774"/>
            <a:ext cx="3551582" cy="4506084"/>
          </a:xfrm>
          <a:prstGeom prst="rect">
            <a:avLst/>
          </a:prstGeom>
        </p:spPr>
      </p:pic>
      <p:sp>
        <p:nvSpPr>
          <p:cNvPr id="2" name="Text Placeholder 6"/>
          <p:cNvSpPr>
            <a:spLocks noGrp="1"/>
          </p:cNvSpPr>
          <p:nvPr>
            <p:ph type="body" sz="quarter" idx="13"/>
          </p:nvPr>
        </p:nvSpPr>
        <p:spPr>
          <a:xfrm>
            <a:off x="1692343" y="6279646"/>
            <a:ext cx="7080250" cy="361498"/>
          </a:xfrm>
        </p:spPr>
        <p:txBody>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a:latin typeface="Verdana" panose="020B0604030504040204" pitchFamily="34" charset="0"/>
                <a:ea typeface="Verdana" panose="020B0604030504040204" pitchFamily="34" charset="0"/>
                <a:cs typeface="Verdana" panose="020B0604030504040204" pitchFamily="34" charset="0"/>
              </a:rPr>
              <a:t>2017, 2013, </a:t>
            </a:r>
            <a:r>
              <a:rPr lang="en-US" sz="1200" dirty="0" smtClean="0">
                <a:latin typeface="Verdana" panose="020B0604030504040204" pitchFamily="34" charset="0"/>
                <a:ea typeface="Verdana" panose="020B0604030504040204" pitchFamily="34" charset="0"/>
                <a:cs typeface="Verdana" panose="020B0604030504040204" pitchFamily="34" charset="0"/>
              </a:rPr>
              <a:t>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47884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List </a:t>
            </a:r>
            <a:r>
              <a:rPr lang="en-US" sz="2000" b="0" dirty="0" smtClean="0"/>
              <a:t>(2 </a:t>
            </a:r>
            <a:r>
              <a:rPr lang="en-US" sz="2000" b="0" dirty="0"/>
              <a:t>of 2)</a:t>
            </a:r>
            <a:endParaRPr lang="en-US" dirty="0"/>
          </a:p>
        </p:txBody>
      </p:sp>
      <p:pic>
        <p:nvPicPr>
          <p:cNvPr id="4" name="Picture" descr="Code has 15 lines, as follows. Line 1. Greater than, greater than, greater than a underscore list equals left bracket 1 comma 2 comma quote a quote comma 3 period 1 4 1 5 9 right bracket. Line 2. greater than greater than greater than week underscore days underscore list equals left bracket quote Monday quote comma quote Tuesday quote comma quote Wednesday quote comma quote Thursday quote comma quote Friday quote right bracket. Line 3. greater than greater than greater than list underscore of underscore lists equals left bracket left bracket 1 comma 2 comma 3 right bracket comma left bracket quote a quote comma quote b quote comma quote c quote right bracket right bracket. Line 4. greater than greater than greater than list underscore from underscore collection equals list left parenthesis quote Hello quote right parenthesis. Line 5. Greater than greater than greater than a underscore list. Line 6. Left bracket 1 comma 2 comma quote a quote comma 3.1415899999999999 right bracket. Line 7. Greater than greater than greater than week underscore days underscore list. Line 8. left bracket quote Monday quote comma quote Tuesday quote comma quote Wednesday quote comma quote Thursday quote comma quote Friday quote right bracket. Line 9. Greater than greater than greater than list underscore of underscore lists. Line 10. left bracket left bracket 1 comma 2 comma 3 right bracket comma left bracket quote a quote comma quote b quote comma quote c quote right bracket right bracket. Line 11. Greater than greater than greater than lists underscore from underscore collection. Line 12. Left bracket quote H quote comma quote e quote comma quote l quote comma quote l quote comma quote o quote right bracket. Line 13. Greater than greater than greater than left bracket right bracket. Line 14. Left bracket right bracket. Line 15. Greater than greater than greater than."/>
          <p:cNvPicPr>
            <a:picLocks noGrp="1" noChangeAspect="1"/>
          </p:cNvPicPr>
          <p:nvPr>
            <p:ph idx="1"/>
          </p:nvPr>
        </p:nvPicPr>
        <p:blipFill>
          <a:blip r:embed="rId3"/>
          <a:stretch>
            <a:fillRect/>
          </a:stretch>
        </p:blipFill>
        <p:spPr>
          <a:xfrm>
            <a:off x="2112468" y="2858181"/>
            <a:ext cx="4919063" cy="2010000"/>
          </a:xfrm>
        </p:spPr>
      </p:pic>
    </p:spTree>
    <p:extLst>
      <p:ext uri="{BB962C8B-B14F-4D97-AF65-F5344CB8AC3E}">
        <p14:creationId xmlns:p14="http://schemas.microsoft.com/office/powerpoint/2010/main" val="3157810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Similarities with </a:t>
            </a:r>
            <a:r>
              <a:rPr lang="en-US" dirty="0" smtClean="0">
                <a:ea typeface="ＭＳ Ｐゴシック" pitchFamily="-108" charset="-128"/>
                <a:cs typeface="ＭＳ Ｐゴシック" pitchFamily="-108" charset="-128"/>
              </a:rPr>
              <a:t>Strings</a:t>
            </a:r>
            <a:endParaRPr lang="en-US" dirty="0">
              <a:ea typeface="ＭＳ Ｐゴシック" pitchFamily="-108" charset="-128"/>
              <a:cs typeface="ＭＳ Ｐゴシック" pitchFamily="-108" charset="-128"/>
            </a:endParaRPr>
          </a:p>
        </p:txBody>
      </p:sp>
      <p:sp>
        <p:nvSpPr>
          <p:cNvPr id="25603" name="Content Placeholder 2"/>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concatenate/+ (but only of lists)</a:t>
            </a:r>
          </a:p>
          <a:p>
            <a:pPr eaLnBrk="1" hangingPunct="1"/>
            <a:r>
              <a:rPr lang="en-US" dirty="0">
                <a:ea typeface="ＭＳ Ｐゴシック" pitchFamily="-108" charset="-128"/>
                <a:cs typeface="ＭＳ Ｐゴシック" pitchFamily="-108" charset="-128"/>
              </a:rPr>
              <a:t>repeat/*</a:t>
            </a:r>
          </a:p>
          <a:p>
            <a:pPr eaLnBrk="1" hangingPunct="1"/>
            <a:r>
              <a:rPr lang="en-US" dirty="0">
                <a:ea typeface="ＭＳ Ｐゴシック" pitchFamily="-108" charset="-128"/>
                <a:cs typeface="ＭＳ Ｐゴシック" pitchFamily="-108" charset="-128"/>
              </a:rPr>
              <a:t>indexing (the [ ] operator)</a:t>
            </a:r>
          </a:p>
          <a:p>
            <a:pPr eaLnBrk="1" hangingPunct="1"/>
            <a:r>
              <a:rPr lang="en-US" dirty="0">
                <a:ea typeface="ＭＳ Ｐゴシック" pitchFamily="-108" charset="-128"/>
                <a:cs typeface="ＭＳ Ｐゴシック" pitchFamily="-108" charset="-128"/>
              </a:rPr>
              <a:t>slicing ([:])</a:t>
            </a:r>
          </a:p>
          <a:p>
            <a:pPr eaLnBrk="1" hangingPunct="1"/>
            <a:r>
              <a:rPr lang="en-US" dirty="0">
                <a:ea typeface="ＭＳ Ｐゴシック" pitchFamily="-108" charset="-128"/>
                <a:cs typeface="ＭＳ Ｐゴシック" pitchFamily="-108" charset="-128"/>
              </a:rPr>
              <a:t>membership (the in operator)</a:t>
            </a:r>
          </a:p>
          <a:p>
            <a:pPr eaLnBrk="1" hangingPunct="1"/>
            <a:r>
              <a:rPr lang="en-US" dirty="0" err="1">
                <a:ea typeface="ＭＳ Ｐゴシック" pitchFamily="-108" charset="-128"/>
                <a:cs typeface="ＭＳ Ｐゴシック" pitchFamily="-108" charset="-128"/>
              </a:rPr>
              <a:t>len</a:t>
            </a:r>
            <a:r>
              <a:rPr lang="en-US" dirty="0">
                <a:ea typeface="ＭＳ Ｐゴシック" pitchFamily="-108" charset="-128"/>
                <a:cs typeface="ＭＳ Ｐゴシック" pitchFamily="-108" charset="-128"/>
              </a:rPr>
              <a:t> (the length operator)</a:t>
            </a:r>
          </a:p>
        </p:txBody>
      </p:sp>
    </p:spTree>
    <p:extLst>
      <p:ext uri="{BB962C8B-B14F-4D97-AF65-F5344CB8AC3E}">
        <p14:creationId xmlns:p14="http://schemas.microsoft.com/office/powerpoint/2010/main" val="2807704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pic>
        <p:nvPicPr>
          <p:cNvPr id="4" name="Picture 3" descr="Code has 4 lines, as follows. Line 1. left bracket 1 comma 2 comma 3 right bracket plus left bracket 4 right bracket right arrow left bracket 1 comma 2 comma 3 comma 4 right bracket. Line 2. Left bracket 1 comma 2 comma 3 right bracket times 2 right arrow left bracket 1 comma 2 comma 3 comma 1 comma 2 comma 3 right bracket. Line 3. 1 in left bracket 1 comma 2 comma 3 right bracket right arrow True. Line 4. Left bracket 1 comma 2 comma 3 right bracket less than left bracket 1 comma 2 comma 4 right bracket right arrow True."/>
          <p:cNvPicPr>
            <a:picLocks noChangeAspect="1"/>
          </p:cNvPicPr>
          <p:nvPr/>
        </p:nvPicPr>
        <p:blipFill>
          <a:blip r:embed="rId2">
            <a:biLevel thresh="75000"/>
          </a:blip>
          <a:stretch>
            <a:fillRect/>
          </a:stretch>
        </p:blipFill>
        <p:spPr>
          <a:xfrm>
            <a:off x="1475509" y="1871403"/>
            <a:ext cx="5947037" cy="3417570"/>
          </a:xfrm>
          <a:prstGeom prst="rect">
            <a:avLst/>
          </a:prstGeom>
        </p:spPr>
      </p:pic>
      <p:sp>
        <p:nvSpPr>
          <p:cNvPr id="3" name="Content Placeholder 2"/>
          <p:cNvSpPr>
            <a:spLocks noGrp="1"/>
          </p:cNvSpPr>
          <p:nvPr>
            <p:ph idx="1"/>
          </p:nvPr>
        </p:nvSpPr>
        <p:spPr>
          <a:xfrm>
            <a:off x="716973" y="5288973"/>
            <a:ext cx="7460673" cy="961881"/>
          </a:xfrm>
        </p:spPr>
        <p:txBody>
          <a:bodyPr/>
          <a:lstStyle/>
          <a:p>
            <a:pPr>
              <a:buNone/>
            </a:pPr>
            <a:r>
              <a:rPr lang="en-US" sz="2800" dirty="0" smtClean="0">
                <a:solidFill>
                  <a:srgbClr val="2D2D8A"/>
                </a:solidFill>
                <a:latin typeface="Courier New"/>
                <a:ea typeface="ＭＳ Ｐゴシック" pitchFamily="-111" charset="-128"/>
                <a:cs typeface="Courier New"/>
                <a:sym typeface="Symbol" pitchFamily="-111" charset="2"/>
              </a:rPr>
              <a:t>	</a:t>
            </a:r>
            <a:r>
              <a:rPr lang="en-US" sz="2800" dirty="0" smtClean="0">
                <a:ea typeface="ＭＳ Ｐゴシック" pitchFamily="-111" charset="-128"/>
                <a:cs typeface="Courier New"/>
                <a:sym typeface="Symbol" pitchFamily="-111" charset="2"/>
              </a:rPr>
              <a:t>compare index to index, first difference determines the result</a:t>
            </a:r>
            <a:endParaRPr lang="en-US" sz="2800" dirty="0">
              <a:cs typeface="Courier New"/>
            </a:endParaRPr>
          </a:p>
        </p:txBody>
      </p:sp>
    </p:spTree>
    <p:extLst>
      <p:ext uri="{BB962C8B-B14F-4D97-AF65-F5344CB8AC3E}">
        <p14:creationId xmlns:p14="http://schemas.microsoft.com/office/powerpoint/2010/main" val="1754042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noChangeArrowheads="1"/>
          </p:cNvSpPr>
          <p:nvPr>
            <p:ph type="title"/>
          </p:nvPr>
        </p:nvSpPr>
        <p:spPr/>
        <p:txBody>
          <a:bodyPr/>
          <a:lstStyle/>
          <a:p>
            <a:pPr eaLnBrk="1" hangingPunct="1"/>
            <a:r>
              <a:rPr lang="en-US" dirty="0" smtClean="0">
                <a:ea typeface="ＭＳ Ｐゴシック" pitchFamily="-108" charset="-128"/>
                <a:cs typeface="ＭＳ Ｐゴシック" pitchFamily="-108" charset="-128"/>
              </a:rPr>
              <a:t>Differences Between Lists and Strings</a:t>
            </a:r>
            <a:endParaRPr lang="en-US" dirty="0">
              <a:ea typeface="ＭＳ Ｐゴシック" pitchFamily="-108" charset="-128"/>
              <a:cs typeface="ＭＳ Ｐゴシック" pitchFamily="-108" charset="-128"/>
            </a:endParaRPr>
          </a:p>
        </p:txBody>
      </p:sp>
      <p:sp>
        <p:nvSpPr>
          <p:cNvPr id="26627" name="Text Placeholder 2"/>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lists can contain a mixture of any python object, strings can only hold characters</a:t>
            </a:r>
          </a:p>
          <a:p>
            <a:pPr lvl="1" eaLnBrk="1" hangingPunct="1"/>
            <a:r>
              <a:rPr lang="en-US" dirty="0" smtClean="0"/>
              <a:t>1, “bill”,1.2345</a:t>
            </a:r>
            <a:r>
              <a:rPr lang="en-US" dirty="0"/>
              <a:t>, True</a:t>
            </a:r>
          </a:p>
          <a:p>
            <a:pPr eaLnBrk="1" hangingPunct="1"/>
            <a:r>
              <a:rPr lang="en-US" dirty="0">
                <a:ea typeface="ＭＳ Ｐゴシック" pitchFamily="-108" charset="-128"/>
                <a:cs typeface="ＭＳ Ｐゴシック" pitchFamily="-108" charset="-128"/>
              </a:rPr>
              <a:t>lists are mutable, their values can be changed, while strings are immutable</a:t>
            </a:r>
          </a:p>
          <a:p>
            <a:pPr eaLnBrk="1" hangingPunct="1"/>
            <a:r>
              <a:rPr lang="en-US" dirty="0">
                <a:ea typeface="ＭＳ Ｐゴシック" pitchFamily="-108" charset="-128"/>
                <a:cs typeface="ＭＳ Ｐゴシック" pitchFamily="-108" charset="-128"/>
              </a:rPr>
              <a:t>lists are designated with [ ], with elements separated by commas, strings use </a:t>
            </a:r>
            <a:r>
              <a:rPr lang="en-US" dirty="0" smtClean="0">
                <a:ea typeface="ＭＳ Ｐゴシック" pitchFamily="-108" charset="-128"/>
                <a:cs typeface="ＭＳ Ｐゴシック" pitchFamily="-108" charset="-128"/>
              </a:rPr>
              <a:t>“ ”or </a:t>
            </a:r>
            <a:r>
              <a:rPr lang="fr-FR" dirty="0" smtClean="0">
                <a:ea typeface="ＭＳ Ｐゴシック" pitchFamily="-108" charset="-128"/>
                <a:cs typeface="ＭＳ Ｐゴシック" pitchFamily="-108" charset="-128"/>
              </a:rPr>
              <a:t>' '</a:t>
            </a:r>
            <a:endParaRPr lang="en-US" dirty="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1335287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7.1 The Structure of a list</a:t>
            </a:r>
          </a:p>
        </p:txBody>
      </p:sp>
      <p:pic>
        <p:nvPicPr>
          <p:cNvPr id="4" name="Picture 2" descr="A table titled my List has 4 columns and 2 rows. The columns have headings that read from left to right as follows. 1, quote a quote, 3.14159, and True. The rows read as follows. Row 1, index forward. 1, 0. A, 1. 3.14159, 2. True, 3. Row 2, index backward. 1, negative 4. A, negative 3. 3.14159, negative 2. True, negative 1. Three lines of code read as follows. Line 1. My List equals left bracket 1 comma quote a quote comma 3.14159 comma True right bracket. Line 2. My List left bracket 1 right bracket right arrow quote a quote. Line 3. My List left bracket colon 3 right bracket right arrow left bracket 1 comma quote a quote comma 3.14159. "/>
          <p:cNvPicPr>
            <a:picLocks noChangeAspect="1"/>
          </p:cNvPicPr>
          <p:nvPr/>
        </p:nvPicPr>
        <p:blipFill rotWithShape="1">
          <a:blip r:embed="rId2"/>
          <a:srcRect b="10006"/>
          <a:stretch/>
        </p:blipFill>
        <p:spPr>
          <a:xfrm>
            <a:off x="2161309" y="1618848"/>
            <a:ext cx="4821381" cy="3098626"/>
          </a:xfrm>
          <a:prstGeom prst="rect">
            <a:avLst/>
          </a:prstGeom>
          <a:noFill/>
          <a:ln>
            <a:noFill/>
          </a:ln>
        </p:spPr>
      </p:pic>
    </p:spTree>
    <p:extLst>
      <p:ext uri="{BB962C8B-B14F-4D97-AF65-F5344CB8AC3E}">
        <p14:creationId xmlns:p14="http://schemas.microsoft.com/office/powerpoint/2010/main" val="158374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sp>
        <p:nvSpPr>
          <p:cNvPr id="3" name="Content Placeholder 2"/>
          <p:cNvSpPr>
            <a:spLocks noGrp="1"/>
          </p:cNvSpPr>
          <p:nvPr>
            <p:ph type="body" idx="1"/>
          </p:nvPr>
        </p:nvSpPr>
        <p:spPr>
          <a:xfrm>
            <a:off x="457200" y="1600200"/>
            <a:ext cx="8229600" cy="966355"/>
          </a:xfrm>
        </p:spPr>
        <p:txBody>
          <a:bodyPr/>
          <a:lstStyle/>
          <a:p>
            <a:r>
              <a:rPr lang="en-US" dirty="0" smtClean="0"/>
              <a:t>can be a little confusing, what does the [ ] mean, a list or an index?</a:t>
            </a:r>
          </a:p>
        </p:txBody>
      </p:sp>
      <p:pic>
        <p:nvPicPr>
          <p:cNvPr id="5" name="Picture 4" descr="A line of code, as follows. Left bracket 1 comma 2 comma 3 right bracket left bracket 1 right bracket right arrow 2."/>
          <p:cNvPicPr>
            <a:picLocks noChangeAspect="1"/>
          </p:cNvPicPr>
          <p:nvPr/>
        </p:nvPicPr>
        <p:blipFill>
          <a:blip r:embed="rId2"/>
          <a:stretch>
            <a:fillRect/>
          </a:stretch>
        </p:blipFill>
        <p:spPr>
          <a:xfrm>
            <a:off x="2234289" y="2463689"/>
            <a:ext cx="3968840" cy="780356"/>
          </a:xfrm>
          <a:prstGeom prst="rect">
            <a:avLst/>
          </a:prstGeom>
        </p:spPr>
      </p:pic>
      <p:sp>
        <p:nvSpPr>
          <p:cNvPr id="4" name="Text Placeholder 3"/>
          <p:cNvSpPr>
            <a:spLocks noGrp="1"/>
          </p:cNvSpPr>
          <p:nvPr>
            <p:ph type="body" sz="quarter" idx="10"/>
          </p:nvPr>
        </p:nvSpPr>
        <p:spPr>
          <a:xfrm>
            <a:off x="609600" y="3913188"/>
            <a:ext cx="8077200" cy="1448521"/>
          </a:xfrm>
        </p:spPr>
        <p:txBody>
          <a:bodyPr/>
          <a:lstStyle/>
          <a:p>
            <a:pPr indent="-256032"/>
            <a:r>
              <a:rPr lang="en-US" dirty="0">
                <a:ea typeface="ＭＳ Ｐゴシック" pitchFamily="-111" charset="-128"/>
                <a:cs typeface="Courier New"/>
                <a:sym typeface="Symbol" pitchFamily="-111" charset="2"/>
              </a:rPr>
              <a:t>Context solves the problem. Index always comes at the end of an expression, and is preceded by something (a variable, a sequence</a:t>
            </a:r>
            <a:r>
              <a:rPr lang="en-US" dirty="0" smtClean="0">
                <a:ea typeface="ＭＳ Ｐゴシック" pitchFamily="-111" charset="-128"/>
                <a:cs typeface="Courier New"/>
                <a:sym typeface="Symbol" pitchFamily="-111" charset="2"/>
              </a:rPr>
              <a:t>)</a:t>
            </a:r>
            <a:endParaRPr lang="en-US" dirty="0">
              <a:cs typeface="Courier New"/>
            </a:endParaRPr>
          </a:p>
        </p:txBody>
      </p:sp>
    </p:spTree>
    <p:extLst>
      <p:ext uri="{BB962C8B-B14F-4D97-AF65-F5344CB8AC3E}">
        <p14:creationId xmlns:p14="http://schemas.microsoft.com/office/powerpoint/2010/main" val="9952673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Lists</a:t>
            </a:r>
            <a:endParaRPr lang="en-US" dirty="0"/>
          </a:p>
        </p:txBody>
      </p:sp>
      <p:pic>
        <p:nvPicPr>
          <p:cNvPr id="4" name="Picture 3" descr="A line of code, as follows. My underscore list equals left bracket quote a quote comma left bracket 1 comma 2 comma 3 right bracket comma quote z quote right bracket."/>
          <p:cNvPicPr>
            <a:picLocks noChangeAspect="1"/>
          </p:cNvPicPr>
          <p:nvPr/>
        </p:nvPicPr>
        <p:blipFill>
          <a:blip r:embed="rId2"/>
          <a:stretch>
            <a:fillRect/>
          </a:stretch>
        </p:blipFill>
        <p:spPr>
          <a:xfrm>
            <a:off x="529936" y="1674874"/>
            <a:ext cx="7023201" cy="749873"/>
          </a:xfrm>
          <a:prstGeom prst="rect">
            <a:avLst/>
          </a:prstGeom>
        </p:spPr>
      </p:pic>
      <p:sp>
        <p:nvSpPr>
          <p:cNvPr id="3" name="Content Placeholder 2"/>
          <p:cNvSpPr>
            <a:spLocks noGrp="1"/>
          </p:cNvSpPr>
          <p:nvPr>
            <p:ph idx="1"/>
          </p:nvPr>
        </p:nvSpPr>
        <p:spPr>
          <a:xfrm>
            <a:off x="457200" y="2424747"/>
            <a:ext cx="8229600" cy="1180779"/>
          </a:xfrm>
        </p:spPr>
        <p:txBody>
          <a:bodyPr/>
          <a:lstStyle/>
          <a:p>
            <a:r>
              <a:rPr lang="en-US" dirty="0" smtClean="0"/>
              <a:t>What is the second element (index 1) of that list? Another list.</a:t>
            </a:r>
          </a:p>
        </p:txBody>
      </p:sp>
      <p:pic>
        <p:nvPicPr>
          <p:cNvPr id="5" name="Picture 4" descr="Code has 3 lines, as follows. Line 1. My underscore list left bracket 1 right bracket left bracket 0 right bracket Hash apply left to right. Line 2, indented once. My underscore list left bracket 1 right bracket right arrow left bracket 1 comma 2 comma 3 right bracket. Line 3, indented once. Left bracket 1 comma 2 comma 3 right bracket left bracket 0 right bracket right arrow 1."/>
          <p:cNvPicPr>
            <a:picLocks noChangeAspect="1"/>
          </p:cNvPicPr>
          <p:nvPr/>
        </p:nvPicPr>
        <p:blipFill>
          <a:blip r:embed="rId3"/>
          <a:stretch>
            <a:fillRect/>
          </a:stretch>
        </p:blipFill>
        <p:spPr>
          <a:xfrm>
            <a:off x="636691" y="3605526"/>
            <a:ext cx="7870618" cy="1993565"/>
          </a:xfrm>
          <a:prstGeom prst="rect">
            <a:avLst/>
          </a:prstGeom>
        </p:spPr>
      </p:pic>
    </p:spTree>
    <p:extLst>
      <p:ext uri="{BB962C8B-B14F-4D97-AF65-F5344CB8AC3E}">
        <p14:creationId xmlns:p14="http://schemas.microsoft.com/office/powerpoint/2010/main" val="458691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Functions</a:t>
            </a:r>
          </a:p>
        </p:txBody>
      </p:sp>
      <p:pic>
        <p:nvPicPr>
          <p:cNvPr id="8" name="Picture 7" descr="A line of code, as follows. L e n left parenthesis 1 s t right parenthesis colon."/>
          <p:cNvPicPr>
            <a:picLocks noChangeAspect="1"/>
          </p:cNvPicPr>
          <p:nvPr/>
        </p:nvPicPr>
        <p:blipFill>
          <a:blip r:embed="rId2"/>
          <a:stretch>
            <a:fillRect/>
          </a:stretch>
        </p:blipFill>
        <p:spPr>
          <a:xfrm>
            <a:off x="457200" y="1744320"/>
            <a:ext cx="1828801" cy="543159"/>
          </a:xfrm>
          <a:prstGeom prst="rect">
            <a:avLst/>
          </a:prstGeom>
        </p:spPr>
      </p:pic>
      <p:sp>
        <p:nvSpPr>
          <p:cNvPr id="3" name="Text Placeholder 2"/>
          <p:cNvSpPr>
            <a:spLocks noGrp="1"/>
          </p:cNvSpPr>
          <p:nvPr>
            <p:ph type="body" idx="1"/>
          </p:nvPr>
        </p:nvSpPr>
        <p:spPr>
          <a:xfrm>
            <a:off x="2015832" y="1713147"/>
            <a:ext cx="4707083" cy="525520"/>
          </a:xfrm>
        </p:spPr>
        <p:txBody>
          <a:bodyPr/>
          <a:lstStyle/>
          <a:p>
            <a:pPr marL="101600" indent="0">
              <a:buNone/>
            </a:pPr>
            <a:r>
              <a:rPr lang="en-US" dirty="0"/>
              <a:t>number of elements in list (top level).</a:t>
            </a:r>
          </a:p>
        </p:txBody>
      </p:sp>
      <p:pic>
        <p:nvPicPr>
          <p:cNvPr id="12" name="Picture 11" descr="A line of code, as follows. L e n left parenthesis left bracket 1 comma left bracket 1 comma 2 right bracket comma 3 right bracket right parenthesis right arrow 3."/>
          <p:cNvPicPr>
            <a:picLocks noChangeAspect="1"/>
          </p:cNvPicPr>
          <p:nvPr/>
        </p:nvPicPr>
        <p:blipFill>
          <a:blip r:embed="rId3"/>
          <a:stretch>
            <a:fillRect/>
          </a:stretch>
        </p:blipFill>
        <p:spPr>
          <a:xfrm>
            <a:off x="657977" y="2208747"/>
            <a:ext cx="3625510" cy="519279"/>
          </a:xfrm>
          <a:prstGeom prst="rect">
            <a:avLst/>
          </a:prstGeom>
        </p:spPr>
      </p:pic>
      <p:pic>
        <p:nvPicPr>
          <p:cNvPr id="15" name="Picture 14" descr="A line of code, as follows. M I n left parenthesis 1 s t right parenthesis colon."/>
          <p:cNvPicPr>
            <a:picLocks noChangeAspect="1"/>
          </p:cNvPicPr>
          <p:nvPr/>
        </p:nvPicPr>
        <p:blipFill>
          <a:blip r:embed="rId4"/>
          <a:stretch>
            <a:fillRect/>
          </a:stretch>
        </p:blipFill>
        <p:spPr>
          <a:xfrm>
            <a:off x="457200" y="2828124"/>
            <a:ext cx="1929204" cy="572979"/>
          </a:xfrm>
          <a:prstGeom prst="rect">
            <a:avLst/>
          </a:prstGeom>
        </p:spPr>
      </p:pic>
      <p:sp>
        <p:nvSpPr>
          <p:cNvPr id="4" name="Text Placeholder 3"/>
          <p:cNvSpPr>
            <a:spLocks noGrp="1"/>
          </p:cNvSpPr>
          <p:nvPr>
            <p:ph type="body" idx="2"/>
          </p:nvPr>
        </p:nvSpPr>
        <p:spPr>
          <a:xfrm>
            <a:off x="2136718" y="2822679"/>
            <a:ext cx="5292782" cy="520656"/>
          </a:xfrm>
        </p:spPr>
        <p:txBody>
          <a:bodyPr/>
          <a:lstStyle/>
          <a:p>
            <a:pPr marL="101600" indent="0">
              <a:buNone/>
            </a:pPr>
            <a:r>
              <a:rPr lang="en-US" dirty="0">
                <a:ea typeface="ＭＳ Ｐゴシック" pitchFamily="-111" charset="-128"/>
                <a:cs typeface="Courier New"/>
                <a:sym typeface="Symbol" pitchFamily="-111" charset="2"/>
              </a:rPr>
              <a:t>smallest element. Must all be the same type</a:t>
            </a:r>
            <a:r>
              <a:rPr lang="en-US" dirty="0" smtClean="0">
                <a:ea typeface="ＭＳ Ｐゴシック" pitchFamily="-111" charset="-128"/>
                <a:cs typeface="Courier New"/>
                <a:sym typeface="Symbol" pitchFamily="-111" charset="2"/>
              </a:rPr>
              <a:t>!</a:t>
            </a:r>
            <a:endParaRPr lang="en-US" dirty="0">
              <a:ea typeface="ＭＳ Ｐゴシック" pitchFamily="-111" charset="-128"/>
              <a:cs typeface="Courier New"/>
              <a:sym typeface="Symbol" pitchFamily="-111" charset="2"/>
            </a:endParaRPr>
          </a:p>
        </p:txBody>
      </p:sp>
      <p:pic>
        <p:nvPicPr>
          <p:cNvPr id="17" name="Picture 16" descr="A line of code, as follows. Max left parenthesis 1 s t right parenthesis colon."/>
          <p:cNvPicPr>
            <a:picLocks noChangeAspect="1"/>
          </p:cNvPicPr>
          <p:nvPr/>
        </p:nvPicPr>
        <p:blipFill>
          <a:blip r:embed="rId5"/>
          <a:stretch>
            <a:fillRect/>
          </a:stretch>
        </p:blipFill>
        <p:spPr>
          <a:xfrm>
            <a:off x="461891" y="3532190"/>
            <a:ext cx="1824110" cy="541766"/>
          </a:xfrm>
          <a:prstGeom prst="rect">
            <a:avLst/>
          </a:prstGeom>
        </p:spPr>
      </p:pic>
      <p:sp>
        <p:nvSpPr>
          <p:cNvPr id="5" name="Text Placeholder 4"/>
          <p:cNvSpPr>
            <a:spLocks noGrp="1"/>
          </p:cNvSpPr>
          <p:nvPr>
            <p:ph type="body" idx="12"/>
          </p:nvPr>
        </p:nvSpPr>
        <p:spPr>
          <a:xfrm>
            <a:off x="2063981" y="3511592"/>
            <a:ext cx="5769483" cy="535046"/>
          </a:xfrm>
        </p:spPr>
        <p:txBody>
          <a:bodyPr/>
          <a:lstStyle/>
          <a:p>
            <a:pPr marL="101600" indent="0">
              <a:buNone/>
            </a:pPr>
            <a:r>
              <a:rPr lang="en-US" dirty="0">
                <a:ea typeface="ＭＳ Ｐゴシック" pitchFamily="-111" charset="-128"/>
                <a:cs typeface="Courier New"/>
                <a:sym typeface="Symbol" pitchFamily="-111" charset="2"/>
              </a:rPr>
              <a:t>largest element, again all must be the same </a:t>
            </a:r>
            <a:r>
              <a:rPr lang="en-US" dirty="0" smtClean="0">
                <a:ea typeface="ＭＳ Ｐゴシック" pitchFamily="-111" charset="-128"/>
                <a:cs typeface="Courier New"/>
                <a:sym typeface="Symbol" pitchFamily="-111" charset="2"/>
              </a:rPr>
              <a:t>type</a:t>
            </a:r>
            <a:endParaRPr lang="en-US" dirty="0">
              <a:ea typeface="ＭＳ Ｐゴシック" pitchFamily="-111" charset="-128"/>
              <a:cs typeface="Courier New"/>
              <a:sym typeface="Symbol" pitchFamily="-111" charset="2"/>
            </a:endParaRPr>
          </a:p>
        </p:txBody>
      </p:sp>
      <p:pic>
        <p:nvPicPr>
          <p:cNvPr id="19" name="Picture 18" descr="A line of code, as follows. Sum left parenthesis 1 s t right parenthesis colon."/>
          <p:cNvPicPr>
            <a:picLocks noChangeAspect="1"/>
          </p:cNvPicPr>
          <p:nvPr/>
        </p:nvPicPr>
        <p:blipFill>
          <a:blip r:embed="rId6"/>
          <a:stretch>
            <a:fillRect/>
          </a:stretch>
        </p:blipFill>
        <p:spPr>
          <a:xfrm>
            <a:off x="457200" y="4262996"/>
            <a:ext cx="1700300" cy="504994"/>
          </a:xfrm>
          <a:prstGeom prst="rect">
            <a:avLst/>
          </a:prstGeom>
        </p:spPr>
      </p:pic>
      <p:sp>
        <p:nvSpPr>
          <p:cNvPr id="6" name="Text Placeholder 5"/>
          <p:cNvSpPr>
            <a:spLocks noGrp="1"/>
          </p:cNvSpPr>
          <p:nvPr>
            <p:ph type="body" idx="13"/>
          </p:nvPr>
        </p:nvSpPr>
        <p:spPr>
          <a:xfrm>
            <a:off x="1963881" y="4215902"/>
            <a:ext cx="4436919" cy="547324"/>
          </a:xfrm>
        </p:spPr>
        <p:txBody>
          <a:bodyPr/>
          <a:lstStyle/>
          <a:p>
            <a:pPr marL="101600" indent="0">
              <a:buNone/>
            </a:pPr>
            <a:r>
              <a:rPr lang="en-US" dirty="0">
                <a:ea typeface="ＭＳ Ｐゴシック" pitchFamily="-111" charset="-128"/>
                <a:cs typeface="Courier New"/>
                <a:sym typeface="Symbol" pitchFamily="-111" charset="2"/>
              </a:rPr>
              <a:t>sum of the elements, numeric only </a:t>
            </a:r>
          </a:p>
        </p:txBody>
      </p:sp>
    </p:spTree>
    <p:extLst>
      <p:ext uri="{BB962C8B-B14F-4D97-AF65-F5344CB8AC3E}">
        <p14:creationId xmlns:p14="http://schemas.microsoft.com/office/powerpoint/2010/main" val="2557314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a:t>
            </a:r>
            <a:endParaRPr lang="en-US" dirty="0"/>
          </a:p>
        </p:txBody>
      </p:sp>
      <p:sp>
        <p:nvSpPr>
          <p:cNvPr id="3" name="Content Placeholder 2"/>
          <p:cNvSpPr>
            <a:spLocks noGrp="1"/>
          </p:cNvSpPr>
          <p:nvPr>
            <p:ph idx="1"/>
          </p:nvPr>
        </p:nvSpPr>
        <p:spPr>
          <a:xfrm>
            <a:off x="457200" y="1600201"/>
            <a:ext cx="8229600" cy="1243484"/>
          </a:xfrm>
        </p:spPr>
        <p:txBody>
          <a:bodyPr/>
          <a:lstStyle/>
          <a:p>
            <a:pPr marL="0" indent="0">
              <a:buNone/>
            </a:pPr>
            <a:r>
              <a:rPr lang="en-US" sz="2800" dirty="0" smtClean="0">
                <a:solidFill>
                  <a:srgbClr val="000000"/>
                </a:solidFill>
                <a:cs typeface="Courier New"/>
              </a:rPr>
              <a:t>You can iterate through the elements of a list like you did with a string:</a:t>
            </a:r>
          </a:p>
        </p:txBody>
      </p:sp>
      <p:pic>
        <p:nvPicPr>
          <p:cNvPr id="6" name="Picture 5" descr="Code has 5 lines, as follows. Line 1. greater than greater than greater than my underscore list equals left bracket 1 comma 3 comma 4 comma 8 right bracket. Line 2. Greater than greater than greater than for element in my underscore list colon hash iterate through list elements. Line 3, indented once. Print left parenthesis element comma end equals quote quote right parenthesis hash prints on one line. Line 4, two paragraphs. 1 3 4 8. Line 5. Greater than greater than greater than."/>
          <p:cNvPicPr>
            <a:picLocks noChangeAspect="1"/>
          </p:cNvPicPr>
          <p:nvPr/>
        </p:nvPicPr>
        <p:blipFill>
          <a:blip r:embed="rId2"/>
          <a:stretch>
            <a:fillRect/>
          </a:stretch>
        </p:blipFill>
        <p:spPr>
          <a:xfrm>
            <a:off x="872835" y="3440238"/>
            <a:ext cx="7387937" cy="1495443"/>
          </a:xfrm>
          <a:prstGeom prst="rect">
            <a:avLst/>
          </a:prstGeom>
        </p:spPr>
      </p:pic>
    </p:spTree>
    <p:extLst>
      <p:ext uri="{BB962C8B-B14F-4D97-AF65-F5344CB8AC3E}">
        <p14:creationId xmlns:p14="http://schemas.microsoft.com/office/powerpoint/2010/main" val="2774790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Mutable</a:t>
            </a:r>
            <a:endParaRPr lang="en-US" dirty="0"/>
          </a:p>
        </p:txBody>
      </p:sp>
    </p:spTree>
    <p:extLst>
      <p:ext uri="{BB962C8B-B14F-4D97-AF65-F5344CB8AC3E}">
        <p14:creationId xmlns:p14="http://schemas.microsoft.com/office/powerpoint/2010/main" val="543782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Structures </a:t>
            </a:r>
            <a:endParaRPr lang="en-US" dirty="0"/>
          </a:p>
        </p:txBody>
      </p:sp>
    </p:spTree>
    <p:extLst>
      <p:ext uri="{BB962C8B-B14F-4D97-AF65-F5344CB8AC3E}">
        <p14:creationId xmlns:p14="http://schemas.microsoft.com/office/powerpoint/2010/main" val="42051348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an object</a:t>
            </a:r>
            <a:r>
              <a:rPr lang="fr-FR" dirty="0" smtClean="0"/>
              <a:t>'</a:t>
            </a:r>
            <a:r>
              <a:rPr lang="en-US" dirty="0" smtClean="0"/>
              <a:t>s Contents</a:t>
            </a:r>
            <a:endParaRPr lang="en-US" dirty="0"/>
          </a:p>
        </p:txBody>
      </p:sp>
      <p:sp>
        <p:nvSpPr>
          <p:cNvPr id="3" name="Content Placeholder 2"/>
          <p:cNvSpPr>
            <a:spLocks noGrp="1"/>
          </p:cNvSpPr>
          <p:nvPr>
            <p:ph idx="1"/>
          </p:nvPr>
        </p:nvSpPr>
        <p:spPr>
          <a:xfrm>
            <a:off x="457200" y="1600200"/>
            <a:ext cx="8229600" cy="1615273"/>
          </a:xfrm>
        </p:spPr>
        <p:txBody>
          <a:bodyPr/>
          <a:lstStyle/>
          <a:p>
            <a:r>
              <a:rPr lang="en-US" dirty="0" smtClean="0"/>
              <a:t>strings are immutable. Once created, the object</a:t>
            </a:r>
            <a:r>
              <a:rPr lang="fr-FR" dirty="0" smtClean="0"/>
              <a:t>'</a:t>
            </a:r>
            <a:r>
              <a:rPr lang="en-US" dirty="0" smtClean="0"/>
              <a:t>s contents cannot be changed. New objects can be created to reflect a change, but the object itself cannot be changed</a:t>
            </a:r>
          </a:p>
        </p:txBody>
      </p:sp>
      <p:pic>
        <p:nvPicPr>
          <p:cNvPr id="4" name="Picture 3" descr="Code has 4 lines, as follows. Line 1. My underscore s t r equals left bracket quote a b c quote. Line 2. My underscore s t r left bracket 0 right bracket equals quote z quote hash cannot do exclamation point. Line 3. Hash instead comma make new s t r. Line 4. New underscore s t r equals my underscore s t r period replace left parenthesis quote a quote comma quote z quote right parenthesis."/>
          <p:cNvPicPr>
            <a:picLocks noChangeAspect="1"/>
          </p:cNvPicPr>
          <p:nvPr/>
        </p:nvPicPr>
        <p:blipFill>
          <a:blip r:embed="rId2"/>
          <a:stretch>
            <a:fillRect/>
          </a:stretch>
        </p:blipFill>
        <p:spPr>
          <a:xfrm>
            <a:off x="1021122" y="3316937"/>
            <a:ext cx="7101756" cy="2414371"/>
          </a:xfrm>
          <a:prstGeom prst="rect">
            <a:avLst/>
          </a:prstGeom>
        </p:spPr>
      </p:pic>
    </p:spTree>
    <p:extLst>
      <p:ext uri="{BB962C8B-B14F-4D97-AF65-F5344CB8AC3E}">
        <p14:creationId xmlns:p14="http://schemas.microsoft.com/office/powerpoint/2010/main" val="40763114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are Mutable</a:t>
            </a:r>
            <a:endParaRPr lang="en-US" dirty="0"/>
          </a:p>
        </p:txBody>
      </p:sp>
      <p:sp>
        <p:nvSpPr>
          <p:cNvPr id="3" name="Content Placeholder 2"/>
          <p:cNvSpPr>
            <a:spLocks noGrp="1"/>
          </p:cNvSpPr>
          <p:nvPr>
            <p:ph idx="1"/>
          </p:nvPr>
        </p:nvSpPr>
        <p:spPr>
          <a:xfrm>
            <a:off x="457200" y="1600201"/>
            <a:ext cx="8229600" cy="955964"/>
          </a:xfrm>
        </p:spPr>
        <p:txBody>
          <a:bodyPr/>
          <a:lstStyle/>
          <a:p>
            <a:pPr marL="0" indent="0">
              <a:buNone/>
            </a:pPr>
            <a:r>
              <a:rPr lang="en-US" dirty="0" smtClean="0"/>
              <a:t>Unlike strings, lists are mutable. You </a:t>
            </a:r>
            <a:r>
              <a:rPr lang="en-US" b="1" dirty="0" smtClean="0"/>
              <a:t>can</a:t>
            </a:r>
            <a:r>
              <a:rPr lang="en-US" u="sng" dirty="0" smtClean="0"/>
              <a:t> </a:t>
            </a:r>
            <a:r>
              <a:rPr lang="en-US" dirty="0" smtClean="0"/>
              <a:t>change the object</a:t>
            </a:r>
            <a:r>
              <a:rPr lang="fr-FR" dirty="0" smtClean="0"/>
              <a:t>'</a:t>
            </a:r>
            <a:r>
              <a:rPr lang="en-US" dirty="0" smtClean="0"/>
              <a:t>s contents</a:t>
            </a:r>
            <a:r>
              <a:rPr lang="en-US" dirty="0"/>
              <a:t>!</a:t>
            </a:r>
            <a:endParaRPr lang="en-US" dirty="0" smtClean="0"/>
          </a:p>
        </p:txBody>
      </p:sp>
      <p:pic>
        <p:nvPicPr>
          <p:cNvPr id="4" name="Picture 3" descr="Code has 3 lines, as follows. Line 1. My underscore list equals left bracket 1 comma 2 comma 3 right bracket. Line 2. My underscore list left bracket 0 right bracket equals 127. Line 3. Print left parenthesis my underscore list right parenthesis right arrow left bracket 127 comma 2 comma 3 right bracket."/>
          <p:cNvPicPr>
            <a:picLocks noChangeAspect="1"/>
          </p:cNvPicPr>
          <p:nvPr/>
        </p:nvPicPr>
        <p:blipFill>
          <a:blip r:embed="rId2"/>
          <a:stretch>
            <a:fillRect/>
          </a:stretch>
        </p:blipFill>
        <p:spPr>
          <a:xfrm>
            <a:off x="1019411" y="2866398"/>
            <a:ext cx="6523285" cy="1993565"/>
          </a:xfrm>
          <a:prstGeom prst="rect">
            <a:avLst/>
          </a:prstGeom>
        </p:spPr>
      </p:pic>
    </p:spTree>
    <p:extLst>
      <p:ext uri="{BB962C8B-B14F-4D97-AF65-F5344CB8AC3E}">
        <p14:creationId xmlns:p14="http://schemas.microsoft.com/office/powerpoint/2010/main" val="40499616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methods</a:t>
            </a:r>
            <a:endParaRPr lang="en-US" dirty="0"/>
          </a:p>
        </p:txBody>
      </p:sp>
      <p:sp>
        <p:nvSpPr>
          <p:cNvPr id="3" name="Content Placeholder 2"/>
          <p:cNvSpPr>
            <a:spLocks noGrp="1"/>
          </p:cNvSpPr>
          <p:nvPr>
            <p:ph idx="1"/>
          </p:nvPr>
        </p:nvSpPr>
        <p:spPr/>
        <p:txBody>
          <a:bodyPr/>
          <a:lstStyle/>
          <a:p>
            <a:r>
              <a:rPr lang="en-US" dirty="0" smtClean="0">
                <a:ea typeface="ＭＳ Ｐゴシック" pitchFamily="-108" charset="-128"/>
                <a:cs typeface="ＭＳ Ｐゴシック" pitchFamily="-108" charset="-128"/>
              </a:rPr>
              <a:t>Remember, a function is a small program (such as </a:t>
            </a:r>
            <a:r>
              <a:rPr lang="en-US" dirty="0" err="1" smtClean="0">
                <a:solidFill>
                  <a:srgbClr val="2D2D8A"/>
                </a:solidFill>
                <a:ea typeface="ＭＳ Ｐゴシック" pitchFamily="-108" charset="-128"/>
                <a:cs typeface="ＭＳ Ｐゴシック" pitchFamily="-108" charset="-128"/>
              </a:rPr>
              <a:t>len</a:t>
            </a:r>
            <a:r>
              <a:rPr lang="en-US" dirty="0" smtClean="0">
                <a:ea typeface="ＭＳ Ｐゴシック" pitchFamily="-108" charset="-128"/>
                <a:cs typeface="ＭＳ Ｐゴシック" pitchFamily="-108" charset="-128"/>
              </a:rPr>
              <a:t>) that takes some arguments, the stuff in the parenthesis, and returns some value</a:t>
            </a:r>
          </a:p>
          <a:p>
            <a:r>
              <a:rPr lang="en-US" dirty="0" smtClean="0">
                <a:ea typeface="ＭＳ Ｐゴシック" pitchFamily="-108" charset="-128"/>
                <a:cs typeface="ＭＳ Ｐゴシック" pitchFamily="-108" charset="-128"/>
              </a:rPr>
              <a:t>a method is a function called in a special way, the </a:t>
            </a:r>
            <a:r>
              <a:rPr lang="en-US" b="1" dirty="0" smtClean="0">
                <a:ea typeface="ＭＳ Ｐゴシック" pitchFamily="-108" charset="-128"/>
                <a:cs typeface="ＭＳ Ｐゴシック" pitchFamily="-108" charset="-128"/>
              </a:rPr>
              <a:t>dot call</a:t>
            </a:r>
            <a:r>
              <a:rPr lang="en-US" dirty="0" smtClean="0">
                <a:ea typeface="ＭＳ Ｐゴシック" pitchFamily="-108" charset="-128"/>
                <a:cs typeface="ＭＳ Ｐゴシック" pitchFamily="-108" charset="-128"/>
              </a:rPr>
              <a:t>. It is called in the context of an object (or a variable associated with an object)</a:t>
            </a:r>
          </a:p>
        </p:txBody>
      </p:sp>
    </p:spTree>
    <p:extLst>
      <p:ext uri="{BB962C8B-B14F-4D97-AF65-F5344CB8AC3E}">
        <p14:creationId xmlns:p14="http://schemas.microsoft.com/office/powerpoint/2010/main" val="1623331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noChangeArrowheads="1"/>
          </p:cNvSpPr>
          <p:nvPr>
            <p:ph type="title"/>
          </p:nvPr>
        </p:nvSpPr>
        <p:spPr>
          <a:xfrm>
            <a:off x="457200" y="457200"/>
            <a:ext cx="8229600" cy="838200"/>
          </a:xfrm>
        </p:spPr>
        <p:txBody>
          <a:bodyPr/>
          <a:lstStyle/>
          <a:p>
            <a:pPr eaLnBrk="1" hangingPunct="1"/>
            <a:r>
              <a:rPr lang="en-US" dirty="0" smtClean="0">
                <a:ea typeface="ＭＳ Ｐゴシック" pitchFamily="-108" charset="-128"/>
                <a:cs typeface="ＭＳ Ｐゴシック" pitchFamily="-108" charset="-128"/>
              </a:rPr>
              <a:t>Again, Lists Have Methods	</a:t>
            </a:r>
            <a:endParaRPr lang="en-US" dirty="0">
              <a:ea typeface="ＭＳ Ｐゴシック" pitchFamily="-108" charset="-128"/>
              <a:cs typeface="ＭＳ Ｐゴシック" pitchFamily="-108" charset="-128"/>
            </a:endParaRPr>
          </a:p>
        </p:txBody>
      </p:sp>
      <p:pic>
        <p:nvPicPr>
          <p:cNvPr id="5" name="Picture 2" descr="Code has 2 lines that read as follows. Line 1. My underscore list equals left bracket quote a quote comma 1 comma True right bracket. Line 2. My underscore list period append left parentheses quote z quote right parentheses. "/>
          <p:cNvPicPr>
            <a:picLocks noGrp="1" noChangeAspect="1"/>
          </p:cNvPicPr>
          <p:nvPr>
            <p:ph idx="1"/>
          </p:nvPr>
        </p:nvPicPr>
        <p:blipFill>
          <a:blip r:embed="rId2"/>
          <a:stretch>
            <a:fillRect/>
          </a:stretch>
        </p:blipFill>
        <p:spPr>
          <a:xfrm>
            <a:off x="933281" y="2090360"/>
            <a:ext cx="4383404" cy="1194920"/>
          </a:xfrm>
          <a:prstGeom prst="rect">
            <a:avLst/>
          </a:prstGeom>
        </p:spPr>
      </p:pic>
      <p:grpSp>
        <p:nvGrpSpPr>
          <p:cNvPr id="2" name="Group 1" descr="A diagonal up right arrow has caption as follows. The object that we are calling the method with."/>
          <p:cNvGrpSpPr/>
          <p:nvPr/>
        </p:nvGrpSpPr>
        <p:grpSpPr>
          <a:xfrm>
            <a:off x="759984" y="3480958"/>
            <a:ext cx="1879308" cy="1756107"/>
            <a:chOff x="365126" y="2971800"/>
            <a:chExt cx="1879308" cy="1756107"/>
          </a:xfrm>
        </p:grpSpPr>
        <p:sp>
          <p:nvSpPr>
            <p:cNvPr id="28676" name="Line 4"/>
            <p:cNvSpPr>
              <a:spLocks noChangeShapeType="1"/>
            </p:cNvSpPr>
            <p:nvPr/>
          </p:nvSpPr>
          <p:spPr bwMode="auto">
            <a:xfrm flipV="1">
              <a:off x="914400" y="2971800"/>
              <a:ext cx="228600" cy="9906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prstTxWarp prst="textNoShape">
                <a:avLst/>
              </a:prstTxWarp>
            </a:bodyPr>
            <a:lstStyle/>
            <a:p>
              <a:endParaRPr lang="en-US"/>
            </a:p>
          </p:txBody>
        </p:sp>
        <p:sp>
          <p:nvSpPr>
            <p:cNvPr id="28677" name="Text Box 5"/>
            <p:cNvSpPr txBox="1">
              <a:spLocks noChangeArrowheads="1"/>
            </p:cNvSpPr>
            <p:nvPr/>
          </p:nvSpPr>
          <p:spPr bwMode="auto">
            <a:xfrm>
              <a:off x="365126" y="3989243"/>
              <a:ext cx="1879308" cy="738664"/>
            </a:xfrm>
            <a:prstGeom prst="rect">
              <a:avLst/>
            </a:prstGeom>
            <a:noFill/>
            <a:ln w="9525">
              <a:noFill/>
              <a:miter lim="800000"/>
              <a:headEnd/>
              <a:tailEnd/>
            </a:ln>
          </p:spPr>
          <p:txBody>
            <a:bodyPr wrap="square">
              <a:prstTxWarp prst="textNoShape">
                <a:avLst/>
              </a:prstTxWarp>
              <a:spAutoFit/>
            </a:bodyPr>
            <a:lstStyle/>
            <a:p>
              <a:r>
                <a:rPr lang="en-US" dirty="0"/>
                <a:t>the object that</a:t>
              </a:r>
            </a:p>
            <a:p>
              <a:r>
                <a:rPr lang="en-US" dirty="0"/>
                <a:t>we are calling the</a:t>
              </a:r>
            </a:p>
            <a:p>
              <a:r>
                <a:rPr lang="en-US" dirty="0"/>
                <a:t>method with</a:t>
              </a:r>
            </a:p>
          </p:txBody>
        </p:sp>
      </p:grpSp>
      <p:grpSp>
        <p:nvGrpSpPr>
          <p:cNvPr id="3" name="Group 2" descr="A diagonal up left arrow has caption as follows. The name of the method."/>
          <p:cNvGrpSpPr/>
          <p:nvPr/>
        </p:nvGrpSpPr>
        <p:grpSpPr>
          <a:xfrm>
            <a:off x="3640285" y="3273140"/>
            <a:ext cx="2064325" cy="1818620"/>
            <a:chOff x="3276600" y="2743200"/>
            <a:chExt cx="2064325" cy="1818620"/>
          </a:xfrm>
        </p:grpSpPr>
        <p:sp>
          <p:nvSpPr>
            <p:cNvPr id="28678" name="Text Box 6"/>
            <p:cNvSpPr txBox="1">
              <a:spLocks noChangeArrowheads="1"/>
            </p:cNvSpPr>
            <p:nvPr/>
          </p:nvSpPr>
          <p:spPr bwMode="auto">
            <a:xfrm>
              <a:off x="3733801" y="4038600"/>
              <a:ext cx="1607124" cy="523220"/>
            </a:xfrm>
            <a:prstGeom prst="rect">
              <a:avLst/>
            </a:prstGeom>
            <a:noFill/>
            <a:ln w="9525">
              <a:noFill/>
              <a:miter lim="800000"/>
              <a:headEnd/>
              <a:tailEnd/>
            </a:ln>
          </p:spPr>
          <p:txBody>
            <a:bodyPr wrap="square">
              <a:prstTxWarp prst="textNoShape">
                <a:avLst/>
              </a:prstTxWarp>
              <a:spAutoFit/>
            </a:bodyPr>
            <a:lstStyle/>
            <a:p>
              <a:r>
                <a:rPr lang="en-US" dirty="0"/>
                <a:t>the name of </a:t>
              </a:r>
            </a:p>
            <a:p>
              <a:r>
                <a:rPr lang="en-US" dirty="0"/>
                <a:t>the method</a:t>
              </a:r>
            </a:p>
          </p:txBody>
        </p:sp>
        <p:sp>
          <p:nvSpPr>
            <p:cNvPr id="28679" name="Line 7"/>
            <p:cNvSpPr>
              <a:spLocks noChangeShapeType="1"/>
            </p:cNvSpPr>
            <p:nvPr/>
          </p:nvSpPr>
          <p:spPr bwMode="auto">
            <a:xfrm flipH="1" flipV="1">
              <a:off x="3276600" y="2743200"/>
              <a:ext cx="533400" cy="11430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prstTxWarp prst="textNoShape">
                <a:avLst/>
              </a:prstTxWarp>
            </a:bodyPr>
            <a:lstStyle/>
            <a:p>
              <a:endParaRPr lang="en-US"/>
            </a:p>
          </p:txBody>
        </p:sp>
      </p:grpSp>
      <p:grpSp>
        <p:nvGrpSpPr>
          <p:cNvPr id="4" name="Group 3" descr="A left directional arrow has caption as follows. Arguments to the method."/>
          <p:cNvGrpSpPr/>
          <p:nvPr/>
        </p:nvGrpSpPr>
        <p:grpSpPr>
          <a:xfrm>
            <a:off x="5136573" y="2743203"/>
            <a:ext cx="2554604" cy="523220"/>
            <a:chOff x="5105400" y="2286000"/>
            <a:chExt cx="2554604" cy="523220"/>
          </a:xfrm>
        </p:grpSpPr>
        <p:sp>
          <p:nvSpPr>
            <p:cNvPr id="28680" name="Text Box 8"/>
            <p:cNvSpPr txBox="1">
              <a:spLocks noChangeArrowheads="1"/>
            </p:cNvSpPr>
            <p:nvPr/>
          </p:nvSpPr>
          <p:spPr bwMode="auto">
            <a:xfrm>
              <a:off x="6096000" y="2286000"/>
              <a:ext cx="1564004" cy="523220"/>
            </a:xfrm>
            <a:prstGeom prst="rect">
              <a:avLst/>
            </a:prstGeom>
            <a:noFill/>
            <a:ln w="9525">
              <a:noFill/>
              <a:miter lim="800000"/>
              <a:headEnd/>
              <a:tailEnd/>
            </a:ln>
          </p:spPr>
          <p:txBody>
            <a:bodyPr wrap="square">
              <a:prstTxWarp prst="textNoShape">
                <a:avLst/>
              </a:prstTxWarp>
              <a:spAutoFit/>
            </a:bodyPr>
            <a:lstStyle/>
            <a:p>
              <a:r>
                <a:rPr lang="en-US" dirty="0"/>
                <a:t>arguments to</a:t>
              </a:r>
            </a:p>
            <a:p>
              <a:r>
                <a:rPr lang="en-US" dirty="0"/>
                <a:t>the method</a:t>
              </a:r>
            </a:p>
          </p:txBody>
        </p:sp>
        <p:sp>
          <p:nvSpPr>
            <p:cNvPr id="28681" name="Line 9"/>
            <p:cNvSpPr>
              <a:spLocks noChangeShapeType="1"/>
            </p:cNvSpPr>
            <p:nvPr/>
          </p:nvSpPr>
          <p:spPr bwMode="auto">
            <a:xfrm flipH="1" flipV="1">
              <a:off x="5105400" y="2600848"/>
              <a:ext cx="990600" cy="762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prstTxWarp prst="textNoShape">
                <a:avLst/>
              </a:prstTxWarp>
            </a:bodyPr>
            <a:lstStyle/>
            <a:p>
              <a:endParaRPr lang="en-US"/>
            </a:p>
          </p:txBody>
        </p:sp>
      </p:grpSp>
    </p:spTree>
    <p:extLst>
      <p:ext uri="{BB962C8B-B14F-4D97-AF65-F5344CB8AC3E}">
        <p14:creationId xmlns:p14="http://schemas.microsoft.com/office/powerpoint/2010/main" val="29309655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Some </a:t>
            </a:r>
            <a:r>
              <a:rPr lang="en-US" dirty="0" smtClean="0">
                <a:ea typeface="ＭＳ Ｐゴシック" pitchFamily="-108" charset="-128"/>
                <a:cs typeface="ＭＳ Ｐゴシック" pitchFamily="-108" charset="-128"/>
              </a:rPr>
              <a:t>New </a:t>
            </a:r>
            <a:r>
              <a:rPr lang="en-US" dirty="0">
                <a:ea typeface="ＭＳ Ｐゴシック" pitchFamily="-108" charset="-128"/>
                <a:cs typeface="ＭＳ Ｐゴシック" pitchFamily="-108" charset="-128"/>
              </a:rPr>
              <a:t>M</a:t>
            </a:r>
            <a:r>
              <a:rPr lang="en-US" dirty="0" smtClean="0">
                <a:ea typeface="ＭＳ Ｐゴシック" pitchFamily="-108" charset="-128"/>
                <a:cs typeface="ＭＳ Ｐゴシック" pitchFamily="-108" charset="-128"/>
              </a:rPr>
              <a:t>ethods</a:t>
            </a:r>
            <a:endParaRPr lang="en-US" dirty="0">
              <a:ea typeface="ＭＳ Ｐゴシック" pitchFamily="-108" charset="-128"/>
              <a:cs typeface="ＭＳ Ｐゴシック" pitchFamily="-108" charset="-128"/>
            </a:endParaRPr>
          </a:p>
        </p:txBody>
      </p:sp>
      <p:sp>
        <p:nvSpPr>
          <p:cNvPr id="29699" name="Text Placeholder 2"/>
          <p:cNvSpPr>
            <a:spLocks noGrp="1" noChangeArrowheads="1"/>
          </p:cNvSpPr>
          <p:nvPr>
            <p:ph idx="1"/>
          </p:nvPr>
        </p:nvSpPr>
        <p:spPr>
          <a:xfrm>
            <a:off x="457200" y="1600201"/>
            <a:ext cx="8229600" cy="537294"/>
          </a:xfrm>
        </p:spPr>
        <p:txBody>
          <a:bodyPr/>
          <a:lstStyle/>
          <a:p>
            <a:pPr eaLnBrk="1" hangingPunct="1"/>
            <a:r>
              <a:rPr lang="en-US" dirty="0" smtClean="0">
                <a:ea typeface="ＭＳ Ｐゴシック" pitchFamily="-108" charset="-128"/>
                <a:cs typeface="ＭＳ Ｐゴシック" pitchFamily="-108" charset="-128"/>
              </a:rPr>
              <a:t>A list is mutable and can change:</a:t>
            </a:r>
            <a:endParaRPr lang="en-US" dirty="0">
              <a:ea typeface="ＭＳ Ｐゴシック" pitchFamily="-108" charset="-128"/>
              <a:cs typeface="ＭＳ Ｐゴシック" pitchFamily="-108" charset="-128"/>
            </a:endParaRPr>
          </a:p>
        </p:txBody>
      </p:sp>
      <p:pic>
        <p:nvPicPr>
          <p:cNvPr id="2" name="Picture 1" descr="Code has 6 lines, as follows. Line 1. My underscore list left bracket 0 right bracket equals quote a quote hash index assignment. Line 2. My underscore list period append left parenthesis right parenthesis comma my underscore list period extend left parenthesis right parenthesis. Line 3. My underscore list period pop left parenthesis right parenthesis. Line 4. My underscore list period insert left parenthesis right parenthesis comma my underscore list period remove left parenthesis right parenthesis. Line 5. My underscore list period sort left parenthesis right parenthesis. Line 6. My underscore list period reverse left parenthesis right parenthesis."/>
          <p:cNvPicPr>
            <a:picLocks noChangeAspect="1"/>
          </p:cNvPicPr>
          <p:nvPr/>
        </p:nvPicPr>
        <p:blipFill>
          <a:blip r:embed="rId2"/>
          <a:stretch>
            <a:fillRect/>
          </a:stretch>
        </p:blipFill>
        <p:spPr>
          <a:xfrm>
            <a:off x="1148799" y="2137494"/>
            <a:ext cx="6846401" cy="2853175"/>
          </a:xfrm>
          <a:prstGeom prst="rect">
            <a:avLst/>
          </a:prstGeom>
        </p:spPr>
      </p:pic>
    </p:spTree>
    <p:extLst>
      <p:ext uri="{BB962C8B-B14F-4D97-AF65-F5344CB8AC3E}">
        <p14:creationId xmlns:p14="http://schemas.microsoft.com/office/powerpoint/2010/main" val="18581182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a:t>
            </a:r>
            <a:r>
              <a:rPr lang="en-US" dirty="0"/>
              <a:t>L</a:t>
            </a:r>
            <a:r>
              <a:rPr lang="en-US" dirty="0" smtClean="0"/>
              <a:t>ist </a:t>
            </a:r>
            <a:r>
              <a:rPr lang="en-US" dirty="0"/>
              <a:t>M</a:t>
            </a:r>
            <a:r>
              <a:rPr lang="en-US" dirty="0" smtClean="0"/>
              <a:t>ethods</a:t>
            </a:r>
            <a:endParaRPr lang="en-US" dirty="0"/>
          </a:p>
        </p:txBody>
      </p:sp>
      <p:sp>
        <p:nvSpPr>
          <p:cNvPr id="3" name="Content Placeholder 2"/>
          <p:cNvSpPr>
            <a:spLocks noGrp="1"/>
          </p:cNvSpPr>
          <p:nvPr>
            <p:ph idx="1"/>
          </p:nvPr>
        </p:nvSpPr>
        <p:spPr/>
        <p:txBody>
          <a:bodyPr/>
          <a:lstStyle/>
          <a:p>
            <a:r>
              <a:rPr lang="en-US" dirty="0" smtClean="0"/>
              <a:t>most of these methods </a:t>
            </a:r>
            <a:r>
              <a:rPr lang="en-US" b="1" dirty="0" smtClean="0"/>
              <a:t>do not return a value</a:t>
            </a:r>
          </a:p>
          <a:p>
            <a:r>
              <a:rPr lang="en-US" dirty="0" smtClean="0"/>
              <a:t>This is because lists are mutable, so the methods modify the list directly. No need to return anything.</a:t>
            </a:r>
          </a:p>
          <a:p>
            <a:r>
              <a:rPr lang="en-US" dirty="0" smtClean="0"/>
              <a:t>Can be confusing</a:t>
            </a:r>
            <a:endParaRPr lang="en-US" dirty="0"/>
          </a:p>
        </p:txBody>
      </p:sp>
    </p:spTree>
    <p:extLst>
      <p:ext uri="{BB962C8B-B14F-4D97-AF65-F5344CB8AC3E}">
        <p14:creationId xmlns:p14="http://schemas.microsoft.com/office/powerpoint/2010/main" val="6110928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Unusual Results</a:t>
            </a:r>
            <a:endParaRPr lang="en-US" dirty="0"/>
          </a:p>
        </p:txBody>
      </p:sp>
      <p:pic>
        <p:nvPicPr>
          <p:cNvPr id="4" name="Picture 3" descr="Code has 3 lines, as follows. Line 1. My underscore list equals left bracket 4 comma 7 comma 1 comma 2 right bracket. Line 2. My underscore list equals my underscore list period sort left parenthesis right parenthesis. Line 3. My underscore list right arrow none hash what happened question mark."/>
          <p:cNvPicPr>
            <a:picLocks noChangeAspect="1"/>
          </p:cNvPicPr>
          <p:nvPr/>
        </p:nvPicPr>
        <p:blipFill>
          <a:blip r:embed="rId2"/>
          <a:stretch>
            <a:fillRect/>
          </a:stretch>
        </p:blipFill>
        <p:spPr>
          <a:xfrm>
            <a:off x="457200" y="1611335"/>
            <a:ext cx="7913294" cy="1993565"/>
          </a:xfrm>
          <a:prstGeom prst="rect">
            <a:avLst/>
          </a:prstGeom>
        </p:spPr>
      </p:pic>
      <p:sp>
        <p:nvSpPr>
          <p:cNvPr id="3" name="Content Placeholder 2"/>
          <p:cNvSpPr>
            <a:spLocks noGrp="1"/>
          </p:cNvSpPr>
          <p:nvPr>
            <p:ph idx="1"/>
          </p:nvPr>
        </p:nvSpPr>
        <p:spPr>
          <a:xfrm>
            <a:off x="457200" y="3740727"/>
            <a:ext cx="8229600" cy="2156836"/>
          </a:xfrm>
        </p:spPr>
        <p:txBody>
          <a:bodyPr/>
          <a:lstStyle/>
          <a:p>
            <a:pPr marL="0" indent="0">
              <a:buNone/>
            </a:pPr>
            <a:r>
              <a:rPr lang="en-US" dirty="0" smtClean="0"/>
              <a:t>What happened was the sort operation changed the order of the list in place (right side of assignment). Then the sort method returned </a:t>
            </a:r>
            <a:r>
              <a:rPr lang="en-US" dirty="0" smtClean="0">
                <a:solidFill>
                  <a:srgbClr val="000090"/>
                </a:solidFill>
                <a:latin typeface="Courier New"/>
                <a:cs typeface="Courier New"/>
              </a:rPr>
              <a:t>None</a:t>
            </a:r>
            <a:r>
              <a:rPr lang="en-US" dirty="0" smtClean="0">
                <a:latin typeface="Arial"/>
              </a:rPr>
              <a:t>, </a:t>
            </a:r>
            <a:r>
              <a:rPr lang="en-US" dirty="0" smtClean="0"/>
              <a:t>which was assigned to the variable</a:t>
            </a:r>
            <a:r>
              <a:rPr lang="en-US" dirty="0" smtClean="0">
                <a:latin typeface="Arial"/>
              </a:rPr>
              <a:t>. </a:t>
            </a:r>
            <a:r>
              <a:rPr lang="en-US" dirty="0" smtClean="0"/>
              <a:t>The list was lost and </a:t>
            </a:r>
            <a:r>
              <a:rPr lang="en-US" dirty="0" smtClean="0">
                <a:solidFill>
                  <a:srgbClr val="000090"/>
                </a:solidFill>
                <a:latin typeface="Courier New"/>
                <a:cs typeface="Courier New"/>
              </a:rPr>
              <a:t>None</a:t>
            </a:r>
            <a:r>
              <a:rPr lang="en-US" dirty="0" smtClean="0">
                <a:solidFill>
                  <a:srgbClr val="000090"/>
                </a:solidFill>
                <a:latin typeface="Arial"/>
              </a:rPr>
              <a:t> </a:t>
            </a:r>
            <a:r>
              <a:rPr lang="en-US" dirty="0" smtClean="0"/>
              <a:t>is now the value of the variable.</a:t>
            </a:r>
            <a:endParaRPr lang="en-US" dirty="0"/>
          </a:p>
        </p:txBody>
      </p:sp>
    </p:spTree>
    <p:extLst>
      <p:ext uri="{BB962C8B-B14F-4D97-AF65-F5344CB8AC3E}">
        <p14:creationId xmlns:p14="http://schemas.microsoft.com/office/powerpoint/2010/main" val="9720670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a:t>
            </a:r>
            <a:endParaRPr lang="en-US" dirty="0"/>
          </a:p>
        </p:txBody>
      </p:sp>
      <p:sp>
        <p:nvSpPr>
          <p:cNvPr id="3" name="Content Placeholder 2"/>
          <p:cNvSpPr>
            <a:spLocks noGrp="1"/>
          </p:cNvSpPr>
          <p:nvPr>
            <p:ph idx="1"/>
          </p:nvPr>
        </p:nvSpPr>
        <p:spPr>
          <a:xfrm>
            <a:off x="457200" y="1600200"/>
            <a:ext cx="8229600" cy="2047009"/>
          </a:xfrm>
        </p:spPr>
        <p:txBody>
          <a:bodyPr/>
          <a:lstStyle/>
          <a:p>
            <a:r>
              <a:rPr lang="en-US" dirty="0" smtClean="0"/>
              <a:t>The string method split generates a sequence of characters by splitting the string at certain split-characters.</a:t>
            </a:r>
          </a:p>
          <a:p>
            <a:r>
              <a:rPr lang="en-US" b="1" dirty="0" smtClean="0"/>
              <a:t>It returns a list </a:t>
            </a:r>
            <a:r>
              <a:rPr lang="en-US" dirty="0" smtClean="0"/>
              <a:t>(we didn't mention that before)</a:t>
            </a:r>
          </a:p>
        </p:txBody>
      </p:sp>
      <p:pic>
        <p:nvPicPr>
          <p:cNvPr id="4" name="Picture 3" descr="Code has 3 lines, as follows. Line 1. Split underscore list equals quote this is a test quote period split left parenthesis right parenthesis. Line 2. Split underscore list. Line 3, indented once. Right arrow left bracket quote this quote comma quote is quote comma quote a quote comma quote test quote right bracket."/>
          <p:cNvPicPr>
            <a:picLocks noChangeAspect="1"/>
          </p:cNvPicPr>
          <p:nvPr/>
        </p:nvPicPr>
        <p:blipFill>
          <a:blip r:embed="rId2"/>
          <a:stretch>
            <a:fillRect/>
          </a:stretch>
        </p:blipFill>
        <p:spPr>
          <a:xfrm>
            <a:off x="751984" y="3774717"/>
            <a:ext cx="7640032" cy="1835629"/>
          </a:xfrm>
          <a:prstGeom prst="rect">
            <a:avLst/>
          </a:prstGeom>
        </p:spPr>
      </p:pic>
    </p:spTree>
    <p:extLst>
      <p:ext uri="{BB962C8B-B14F-4D97-AF65-F5344CB8AC3E}">
        <p14:creationId xmlns:p14="http://schemas.microsoft.com/office/powerpoint/2010/main" val="7196396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a:xfrm>
            <a:off x="457200" y="1371600"/>
            <a:ext cx="8229600" cy="894725"/>
          </a:xfrm>
        </p:spPr>
        <p:txBody>
          <a:bodyPr/>
          <a:lstStyle/>
          <a:p>
            <a:pPr marL="0" indent="0">
              <a:buNone/>
            </a:pPr>
            <a:r>
              <a:rPr lang="en-US" dirty="0" smtClean="0"/>
              <a:t>Only lists have a built in sorting method. Thus you often convert your data to a list if it needs sorting</a:t>
            </a:r>
          </a:p>
        </p:txBody>
      </p:sp>
      <p:pic>
        <p:nvPicPr>
          <p:cNvPr id="4" name="Picture 3" descr="Code has 5 lines, as follows. Line 1. My underscore list equals list left parenthesis quote x y z a b c quote right parenthesis. Line 2. My underscore list right arrow quote x quote comma quote y quote comma quote z quote comma quote a quote comma quote b quote comma quote c quote right bracket. Line 3. My underscore list period sort left parenthesis right parenthesis hash no return. Line 4. My underscore list right arrow. Line 5, indented once. Left bracket quote a quote comma quote b quote comma quote c quote comma quote x quote comma quote y quote comma quote z quote right bracket."/>
          <p:cNvPicPr>
            <a:picLocks noChangeAspect="1"/>
          </p:cNvPicPr>
          <p:nvPr/>
        </p:nvPicPr>
        <p:blipFill>
          <a:blip r:embed="rId2"/>
          <a:stretch>
            <a:fillRect/>
          </a:stretch>
        </p:blipFill>
        <p:spPr>
          <a:xfrm>
            <a:off x="667173" y="2266325"/>
            <a:ext cx="7809653" cy="3218967"/>
          </a:xfrm>
          <a:prstGeom prst="rect">
            <a:avLst/>
          </a:prstGeom>
        </p:spPr>
      </p:pic>
    </p:spTree>
    <p:extLst>
      <p:ext uri="{BB962C8B-B14F-4D97-AF65-F5344CB8AC3E}">
        <p14:creationId xmlns:p14="http://schemas.microsoft.com/office/powerpoint/2010/main" val="16643228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 Words in a String</a:t>
            </a:r>
            <a:endParaRPr lang="en-US" dirty="0"/>
          </a:p>
        </p:txBody>
      </p:sp>
      <p:sp>
        <p:nvSpPr>
          <p:cNvPr id="3" name="Content Placeholder 2"/>
          <p:cNvSpPr>
            <a:spLocks noGrp="1"/>
          </p:cNvSpPr>
          <p:nvPr>
            <p:ph idx="1"/>
          </p:nvPr>
        </p:nvSpPr>
        <p:spPr>
          <a:xfrm>
            <a:off x="457200" y="1600200"/>
            <a:ext cx="8229600" cy="881743"/>
          </a:xfrm>
        </p:spPr>
        <p:txBody>
          <a:bodyPr/>
          <a:lstStyle/>
          <a:p>
            <a:pPr marL="0" indent="0">
              <a:buNone/>
            </a:pPr>
            <a:r>
              <a:rPr lang="en-US" dirty="0" smtClean="0">
                <a:solidFill>
                  <a:srgbClr val="000090"/>
                </a:solidFill>
                <a:latin typeface="Courier New"/>
                <a:cs typeface="Courier New"/>
              </a:rPr>
              <a:t>join</a:t>
            </a:r>
            <a:r>
              <a:rPr lang="en-US" dirty="0" smtClean="0">
                <a:solidFill>
                  <a:srgbClr val="000090"/>
                </a:solidFill>
              </a:rPr>
              <a:t> </a:t>
            </a:r>
            <a:r>
              <a:rPr lang="en-US" dirty="0" smtClean="0"/>
              <a:t>method of string places the calling string between every element of a list</a:t>
            </a:r>
            <a:endParaRPr lang="en-US" dirty="0"/>
          </a:p>
        </p:txBody>
      </p:sp>
      <p:pic>
        <p:nvPicPr>
          <p:cNvPr id="4" name="Picture 3" descr="Code has 14 lines, as follows. Line 1. Greater than greater than greater than my underscore s t r equals quote This is a test quote. Line 2. greater than greater than greater than string underscore elements equals my underscore s t r period split left parenthesis right parenthesis hash list of words. Line 3. Greater than greater than greater than string underscore elements. Line 4. Left bracket quote This quote comma quote is quote comma quote a quote comma quote test quote right bracket. Line 5. Greater than greater than greater than reversed underscore elements equals left bracket right bracket   Line 6. Greater than greater than greater than for element in string underscore elements colon hash for each word. Line 7. Period, period, period reversed underscore elements period append left parenthesis element left bracket colon, colon hyphen 1 right bracket right parenthesis hash reverse comma append. Line 8. Period, period, period. Line 9. Greater than greater than greater than reversed underscore elements. Line 10. Left bracket quote s i h T quote comma quote s I quote comma quote a quote comma quote t s e t quote right bracket. Line 11. greater than greater than greater than new underscore s t r equals quote quote period join left parenthesis reversed underscore elements right parenthesis hash join with space separator. Line 12. Greater than greater than greater than new underscore s t r. Line 13. Quote s I h T s I a t s e t quote hash each words reversed. Line 14. Greater than greater than greater than."/>
          <p:cNvPicPr>
            <a:picLocks noChangeAspect="1"/>
          </p:cNvPicPr>
          <p:nvPr/>
        </p:nvPicPr>
        <p:blipFill>
          <a:blip r:embed="rId2"/>
          <a:stretch>
            <a:fillRect/>
          </a:stretch>
        </p:blipFill>
        <p:spPr>
          <a:xfrm>
            <a:off x="1070264" y="2823767"/>
            <a:ext cx="6993082" cy="2977824"/>
          </a:xfrm>
          <a:prstGeom prst="rect">
            <a:avLst/>
          </a:prstGeom>
        </p:spPr>
      </p:pic>
    </p:spTree>
    <p:extLst>
      <p:ext uri="{BB962C8B-B14F-4D97-AF65-F5344CB8AC3E}">
        <p14:creationId xmlns:p14="http://schemas.microsoft.com/office/powerpoint/2010/main" val="3397252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noChangeArrowheads="1"/>
          </p:cNvSpPr>
          <p:nvPr>
            <p:ph type="title"/>
          </p:nvPr>
        </p:nvSpPr>
        <p:spPr/>
        <p:txBody>
          <a:bodyPr/>
          <a:lstStyle/>
          <a:p>
            <a:r>
              <a:rPr lang="en-US" dirty="0" smtClean="0"/>
              <a:t>Data Structures and algorithms</a:t>
            </a:r>
            <a:endParaRPr lang="en-US" dirty="0"/>
          </a:p>
        </p:txBody>
      </p:sp>
      <p:sp>
        <p:nvSpPr>
          <p:cNvPr id="19459" name="Content Placeholder 2"/>
          <p:cNvSpPr>
            <a:spLocks noGrp="1" noChangeArrowheads="1"/>
          </p:cNvSpPr>
          <p:nvPr>
            <p:ph idx="1"/>
          </p:nvPr>
        </p:nvSpPr>
        <p:spPr/>
        <p:txBody>
          <a:bodyPr/>
          <a:lstStyle/>
          <a:p>
            <a:r>
              <a:rPr lang="en-US" dirty="0" smtClean="0"/>
              <a:t>Part of the "science" in computer science is the design and use of data structures and algorithms</a:t>
            </a:r>
          </a:p>
          <a:p>
            <a:r>
              <a:rPr lang="en-US" dirty="0" smtClean="0"/>
              <a:t>As you go on in CS, you will learn more and more about these two areas </a:t>
            </a:r>
            <a:endParaRPr lang="en-US" dirty="0"/>
          </a:p>
        </p:txBody>
      </p:sp>
    </p:spTree>
    <p:extLst>
      <p:ext uri="{BB962C8B-B14F-4D97-AF65-F5344CB8AC3E}">
        <p14:creationId xmlns:p14="http://schemas.microsoft.com/office/powerpoint/2010/main" val="659787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Sorted function</a:t>
            </a:r>
            <a:endParaRPr lang="en-US" dirty="0"/>
          </a:p>
        </p:txBody>
      </p:sp>
      <p:sp>
        <p:nvSpPr>
          <p:cNvPr id="3" name="Content Placeholder 2"/>
          <p:cNvSpPr>
            <a:spLocks noGrp="1"/>
          </p:cNvSpPr>
          <p:nvPr>
            <p:ph idx="1"/>
          </p:nvPr>
        </p:nvSpPr>
        <p:spPr>
          <a:xfrm>
            <a:off x="457200" y="1600201"/>
            <a:ext cx="8229600" cy="1236518"/>
          </a:xfrm>
        </p:spPr>
        <p:txBody>
          <a:bodyPr/>
          <a:lstStyle/>
          <a:p>
            <a:pPr marL="0" indent="0">
              <a:buNone/>
            </a:pPr>
            <a:r>
              <a:rPr lang="en-US" smtClean="0"/>
              <a:t>The </a:t>
            </a:r>
            <a:r>
              <a:rPr lang="en-US" smtClean="0">
                <a:solidFill>
                  <a:srgbClr val="660066"/>
                </a:solidFill>
                <a:latin typeface="Courier New"/>
                <a:cs typeface="Courier New"/>
              </a:rPr>
              <a:t>sorted</a:t>
            </a:r>
            <a:r>
              <a:rPr lang="en-US" smtClean="0">
                <a:solidFill>
                  <a:srgbClr val="660066"/>
                </a:solidFill>
              </a:rPr>
              <a:t> </a:t>
            </a:r>
            <a:r>
              <a:rPr lang="en-US" smtClean="0"/>
              <a:t>function will break a sequence into elements and sort the sequence, placing the results in a list</a:t>
            </a:r>
            <a:endParaRPr lang="en-US" dirty="0" smtClean="0"/>
          </a:p>
        </p:txBody>
      </p:sp>
      <p:pic>
        <p:nvPicPr>
          <p:cNvPr id="5" name="Picture 4" descr="Code has two lines, as follows. Line 1. Sort underscore list equals sorted left parenthesis quote hi mom quote right parenthesis. Line 2. Sort underscore list right arrow left bracket quote quote comma quote h quote comma quote I quote comma quote m quote comma quote m quote comma quote o quote right bracket."/>
          <p:cNvPicPr>
            <a:picLocks noChangeAspect="1"/>
          </p:cNvPicPr>
          <p:nvPr/>
        </p:nvPicPr>
        <p:blipFill>
          <a:blip r:embed="rId2"/>
          <a:stretch>
            <a:fillRect/>
          </a:stretch>
        </p:blipFill>
        <p:spPr>
          <a:xfrm>
            <a:off x="1407968" y="2836719"/>
            <a:ext cx="6328064" cy="1054677"/>
          </a:xfrm>
          <a:prstGeom prst="rect">
            <a:avLst/>
          </a:prstGeom>
        </p:spPr>
      </p:pic>
    </p:spTree>
    <p:extLst>
      <p:ext uri="{BB962C8B-B14F-4D97-AF65-F5344CB8AC3E}">
        <p14:creationId xmlns:p14="http://schemas.microsoft.com/office/powerpoint/2010/main" val="11742095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Some Examples</a:t>
            </a:r>
            <a:endParaRPr lang="en-US" dirty="0"/>
          </a:p>
        </p:txBody>
      </p:sp>
    </p:spTree>
    <p:extLst>
      <p:ext uri="{BB962C8B-B14F-4D97-AF65-F5344CB8AC3E}">
        <p14:creationId xmlns:p14="http://schemas.microsoft.com/office/powerpoint/2010/main" val="1986945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Anagram example</a:t>
            </a:r>
            <a:endParaRPr lang="en-US" dirty="0"/>
          </a:p>
        </p:txBody>
      </p:sp>
      <p:sp>
        <p:nvSpPr>
          <p:cNvPr id="3" name="Content Placeholder 2"/>
          <p:cNvSpPr>
            <a:spLocks noGrp="1"/>
          </p:cNvSpPr>
          <p:nvPr>
            <p:ph idx="1"/>
          </p:nvPr>
        </p:nvSpPr>
        <p:spPr/>
        <p:txBody>
          <a:bodyPr/>
          <a:lstStyle/>
          <a:p>
            <a:r>
              <a:rPr lang="en-US" dirty="0" smtClean="0"/>
              <a:t>Anagrams are words that contain the same letters arranged in a different order. For example: </a:t>
            </a:r>
            <a:r>
              <a:rPr lang="fr-FR" dirty="0" smtClean="0"/>
              <a:t>'</a:t>
            </a:r>
            <a:r>
              <a:rPr lang="en-US" dirty="0" smtClean="0"/>
              <a:t>iceman</a:t>
            </a:r>
            <a:r>
              <a:rPr lang="fr-FR" dirty="0" smtClean="0"/>
              <a:t>'</a:t>
            </a:r>
            <a:r>
              <a:rPr lang="en-US" dirty="0" smtClean="0"/>
              <a:t> and </a:t>
            </a:r>
            <a:r>
              <a:rPr lang="fr-FR" dirty="0" smtClean="0"/>
              <a:t>'</a:t>
            </a:r>
            <a:r>
              <a:rPr lang="en-US" dirty="0" smtClean="0"/>
              <a:t>cinema</a:t>
            </a:r>
            <a:r>
              <a:rPr lang="fr-FR" dirty="0" smtClean="0"/>
              <a:t>'</a:t>
            </a:r>
            <a:endParaRPr lang="en-US" dirty="0" smtClean="0"/>
          </a:p>
          <a:p>
            <a:r>
              <a:rPr lang="en-US" dirty="0" smtClean="0"/>
              <a:t>Strategy to identify anagrams is to take the letters of a word, sort those letters, than compare the sorted sequences. Anagrams should have the same sorted sequence</a:t>
            </a:r>
            <a:endParaRPr lang="en-US" dirty="0"/>
          </a:p>
        </p:txBody>
      </p:sp>
    </p:spTree>
    <p:extLst>
      <p:ext uri="{BB962C8B-B14F-4D97-AF65-F5344CB8AC3E}">
        <p14:creationId xmlns:p14="http://schemas.microsoft.com/office/powerpoint/2010/main" val="25584869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t>
            </a:r>
            <a:r>
              <a:rPr lang="en-US" dirty="0" smtClean="0"/>
              <a:t>Listing 7.1</a:t>
            </a:r>
            <a:endParaRPr lang="en-US" dirty="0"/>
          </a:p>
        </p:txBody>
      </p:sp>
      <p:pic>
        <p:nvPicPr>
          <p:cNvPr id="6" name="Picture 2" descr="Code has 11 lines. The lines read as follows. Line 1. D e f are underscore anagrams left parentheses word 1 comma word 2 right parentheses colon. Line 2, indented once. Double quote double quote double quote Return True comma if words are anagrams period double quote double quote double quote. Line 3, indented once. Hash 2 period Sort the characters in the words. Line 4, indented once. Word 1 underscore sorted equals sorted left parentheses word 1 right parentheses. Hash sorted returns a sorted list. Line 5, indented once. Word 2 underscore sorted equals sorted left parentheses word 2 right parentheses. Line 6. Blank. Line 7, indented once. Hash 3 period Check that the sorted words are identical. Line 8, indented once. If word 1 underscore sorted equals equals word 2 underscore sorted colon. Hash compare sorted lists. Line 9, indented twice. Return True. Line 10, indented once. Else colon. Line 11, indented twice. Return False. "/>
          <p:cNvPicPr>
            <a:picLocks noGrp="1" noChangeAspect="1"/>
          </p:cNvPicPr>
          <p:nvPr>
            <p:ph sz="quarter" idx="4294967295"/>
          </p:nvPr>
        </p:nvPicPr>
        <p:blipFill>
          <a:blip r:embed="rId2"/>
          <a:stretch>
            <a:fillRect/>
          </a:stretch>
        </p:blipFill>
        <p:spPr>
          <a:xfrm>
            <a:off x="894628" y="2001627"/>
            <a:ext cx="7354743" cy="2559981"/>
          </a:xfrm>
        </p:spPr>
      </p:pic>
    </p:spTree>
    <p:extLst>
      <p:ext uri="{BB962C8B-B14F-4D97-AF65-F5344CB8AC3E}">
        <p14:creationId xmlns:p14="http://schemas.microsoft.com/office/powerpoint/2010/main" val="18013273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7.3 Full Program</a:t>
            </a:r>
            <a:endParaRPr lang="en-US" dirty="0"/>
          </a:p>
        </p:txBody>
      </p:sp>
      <p:pic>
        <p:nvPicPr>
          <p:cNvPr id="4" name="Picture 3" descr="Code has 5 lines, as follows. Line 1. D e f are underscore anagrams left parenthesis word 1 comma word 2 right parenthesis colon. Line 2, indented once.  Double quote double quote double quote Return True comma if words are anagrams period double quote double quote double quote. Line 3, indented once. Hash 2 period Sort the characters of the words period. Line 4, indented once. Word 1 underscore sorted equals sorted left parenthesis word 1 right parenthesis hash sorted returns a sorted list. Line 5, indented once. Word 2 underscore sorted equals sorted left parenthesis word 2 right parenthesis."/>
          <p:cNvPicPr>
            <a:picLocks noChangeAspect="1"/>
          </p:cNvPicPr>
          <p:nvPr/>
        </p:nvPicPr>
        <p:blipFill>
          <a:blip r:embed="rId2"/>
          <a:stretch>
            <a:fillRect/>
          </a:stretch>
        </p:blipFill>
        <p:spPr>
          <a:xfrm>
            <a:off x="1208299" y="1884336"/>
            <a:ext cx="6231593" cy="1183835"/>
          </a:xfrm>
          <a:prstGeom prst="rect">
            <a:avLst/>
          </a:prstGeom>
        </p:spPr>
      </p:pic>
      <p:pic>
        <p:nvPicPr>
          <p:cNvPr id="5" name="Picture 4" descr="Code has 10 lines, as follows. Line 1, indented one. Hash 3 period Check that the sorted words are identical period. Line 2, indented once. Return word 1 underscore sorted equals equals word 2 underscore sorted. Line 3, two paragraphs. Print left parenthesis double quote Anagram Test double quote right parenthesis. Line 4, two paragraphs. Hash 1 period Input two words period. Line 5. Two underscore words equals input left parenthesis double quote enter two space separated words colon double quote right parenthesis. Line 6. Word 1 comma word 2 equals two underscore words period split left parenthesis right parenthesis hash split into a list of words. Line 7, two paragraphs. If are underscore anagrams left parenthesis word 1 comma word 2 right parenthesis colon hash return true or false. Line 8, indented once. Print left parenthesis double quote The words are anagrams period double quote right parenthesis. Line 9. Else colon. Line 10, indented once. Print left parenthesis double quote The words are not anagrams period double quote right parenthesis."/>
          <p:cNvPicPr>
            <a:picLocks noChangeAspect="1"/>
          </p:cNvPicPr>
          <p:nvPr/>
        </p:nvPicPr>
        <p:blipFill>
          <a:blip r:embed="rId3"/>
          <a:stretch>
            <a:fillRect/>
          </a:stretch>
        </p:blipFill>
        <p:spPr>
          <a:xfrm>
            <a:off x="1208299" y="3068171"/>
            <a:ext cx="6231593" cy="3272880"/>
          </a:xfrm>
          <a:prstGeom prst="rect">
            <a:avLst/>
          </a:prstGeom>
        </p:spPr>
      </p:pic>
    </p:spTree>
    <p:extLst>
      <p:ext uri="{BB962C8B-B14F-4D97-AF65-F5344CB8AC3E}">
        <p14:creationId xmlns:p14="http://schemas.microsoft.com/office/powerpoint/2010/main" val="4094557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smtClean="0"/>
              <a:t>Repeat Input Prompt for Valid Input</a:t>
            </a:r>
            <a:endParaRPr lang="en-US" dirty="0"/>
          </a:p>
        </p:txBody>
      </p:sp>
      <p:pic>
        <p:nvPicPr>
          <p:cNvPr id="10" name="Picture 3" descr="Code has 8 lines, as follows. Line 1. Valid underscore input underscore bool equals False. Line 2. While not valid underscore input underscore bool colon. Line 3, indented once. Try colon. Line 4, indented twice. Two underscore words equals input left parenthesis double quote Enter two ellipses double quote right parenthesis. Line 5, indented once. Word 1 comma word 2 equals two underscore words period split left parenthesis right parenthesis. Line 6, indented once. Valid underscore input underscore bool equals true. Line 7, indented once. Except Value Error colon. Line 8, indented twice. Print left parenthesis double quote Bad input double quote right parenthesis."/>
          <p:cNvPicPr>
            <a:picLocks noChangeAspect="1"/>
          </p:cNvPicPr>
          <p:nvPr/>
        </p:nvPicPr>
        <p:blipFill>
          <a:blip r:embed="rId2"/>
          <a:stretch>
            <a:fillRect/>
          </a:stretch>
        </p:blipFill>
        <p:spPr>
          <a:xfrm>
            <a:off x="1247628" y="2202230"/>
            <a:ext cx="5879817" cy="3206782"/>
          </a:xfrm>
          <a:prstGeom prst="rect">
            <a:avLst/>
          </a:prstGeom>
        </p:spPr>
      </p:pic>
      <p:sp>
        <p:nvSpPr>
          <p:cNvPr id="8" name="Content Placeholder 3"/>
          <p:cNvSpPr>
            <a:spLocks noGrp="1"/>
          </p:cNvSpPr>
          <p:nvPr>
            <p:ph idx="1"/>
          </p:nvPr>
        </p:nvSpPr>
        <p:spPr>
          <a:xfrm>
            <a:off x="4831772" y="4571999"/>
            <a:ext cx="3605646" cy="966355"/>
          </a:xfrm>
        </p:spPr>
        <p:txBody>
          <a:bodyPr/>
          <a:lstStyle/>
          <a:p>
            <a:pPr marL="0" lvl="0" indent="0">
              <a:spcBef>
                <a:spcPts val="0"/>
              </a:spcBef>
              <a:buClrTx/>
              <a:buSzTx/>
              <a:buNone/>
            </a:pPr>
            <a:r>
              <a:rPr lang="en-US" sz="2200" dirty="0">
                <a:solidFill>
                  <a:srgbClr val="000000"/>
                </a:solidFill>
              </a:rPr>
              <a:t>only runs when no error,</a:t>
            </a:r>
          </a:p>
          <a:p>
            <a:pPr marL="0" lvl="0" indent="0">
              <a:spcBef>
                <a:spcPts val="0"/>
              </a:spcBef>
              <a:buClrTx/>
              <a:buSzTx/>
              <a:buNone/>
            </a:pPr>
            <a:r>
              <a:rPr lang="en-US" sz="2200" dirty="0">
                <a:solidFill>
                  <a:srgbClr val="000000"/>
                </a:solidFill>
              </a:rPr>
              <a:t>otherwise go around </a:t>
            </a:r>
            <a:r>
              <a:rPr lang="en-US" sz="2200" dirty="0" smtClean="0">
                <a:solidFill>
                  <a:srgbClr val="000000"/>
                </a:solidFill>
              </a:rPr>
              <a:t>again</a:t>
            </a:r>
            <a:endParaRPr lang="en-US" sz="2200" dirty="0">
              <a:solidFill>
                <a:srgbClr val="000000"/>
              </a:solidFill>
            </a:endParaRPr>
          </a:p>
        </p:txBody>
      </p:sp>
    </p:spTree>
    <p:extLst>
      <p:ext uri="{BB962C8B-B14F-4D97-AF65-F5344CB8AC3E}">
        <p14:creationId xmlns:p14="http://schemas.microsoft.com/office/powerpoint/2010/main" val="26699529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7.4 Check </a:t>
            </a:r>
            <a:r>
              <a:rPr lang="en-US" dirty="0"/>
              <a:t>those </a:t>
            </a:r>
            <a:r>
              <a:rPr lang="en-US" dirty="0" smtClean="0"/>
              <a:t>errors</a:t>
            </a:r>
            <a:endParaRPr lang="en-US" dirty="0"/>
          </a:p>
        </p:txBody>
      </p:sp>
      <p:pic>
        <p:nvPicPr>
          <p:cNvPr id="5" name="Picture 2" descr="Code has 26 lines. The lines read as follows. Line 1. D e f are underscore anagrams left parentheses word 1 comma word 2 right parentheses colon. Line 2, indented once. Double quote double quote double quote Return True comma if words are anagrams period double quote double quote double quote. Line 3, indented once. Hash 2 period Sort the characters of the words period. Line 4, indented once. Word 1 underscore sorted equals sorted left parentheses word 1 right parentheses right parentheses. Hash sorted returns a sorted list. Line 5, indented once. Word 2 underscore sorted equals sorted left parentheses word 2 right parentheses. Line 6. Blank. Line 7, indented once. Hash 3 period Check that the sorted words are identical period. Line 8, indented once. Return word 1 underscore sorted equals equals word 2 underscore sorted. Line 9. Blank. Line 10. Print left parentheses double quote Anagram Test double quote right parentheses. Line 11. Blank. Line 12. Hash 1 period Input two words comma checking for errors now. Line 13. Valid underscore input underscore boo 1 equals False. Line 14. While not valid underscore input underscore boo 1 colon. Line 15, indented once. Try colon. Line 16, indented twice. Two underscore words equals input left parentheses double quote enter two space separated words colon double quote right parentheses. Line 17, indented twice. Word 1 comma word 2 equals two underscore words period split left parentheses right parentheses. Hash split the input string into a list. Line 18, indented 6 times. Of words. Line 19, indented twice. Valid underscore input underscore boo 1 equals True. Line 20, indented once. Except Value Error colon. Line 21, indented twice. Print left parentheses double quote Bad Input double quote right parentheses. Line 22. Blank. Line 23. If are underscore anagrams left parentheses word 1 comma word 2 right parentheses colon. Hash function returned True or False. Line 24, indented once. Print left parentheses double quote The words left brace right brace and left brace right brace are anagrams period double quote period format left parentheses word 1 comma word 2 right parentheses right parentheses. Line 25. Else colon. Line 26, indented once. Print left parentheses double quote The words left brace right brace and left brace right brace are not anagrams period double quote period format left parentheses word 1 comma word 2 right parentheses right parentheses. "/>
          <p:cNvPicPr>
            <a:picLocks noGrp="1" noChangeAspect="1"/>
          </p:cNvPicPr>
          <p:nvPr>
            <p:ph sz="quarter" idx="4294967295"/>
          </p:nvPr>
        </p:nvPicPr>
        <p:blipFill>
          <a:blip r:embed="rId2"/>
          <a:stretch>
            <a:fillRect/>
          </a:stretch>
        </p:blipFill>
        <p:spPr>
          <a:xfrm>
            <a:off x="1315243" y="1672504"/>
            <a:ext cx="6513513" cy="4606925"/>
          </a:xfrm>
        </p:spPr>
      </p:pic>
    </p:spTree>
    <p:extLst>
      <p:ext uri="{BB962C8B-B14F-4D97-AF65-F5344CB8AC3E}">
        <p14:creationId xmlns:p14="http://schemas.microsoft.com/office/powerpoint/2010/main" val="16494119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7.5 Words </a:t>
            </a:r>
            <a:r>
              <a:rPr lang="en-US" dirty="0"/>
              <a:t>from text </a:t>
            </a:r>
            <a:r>
              <a:rPr lang="en-US" dirty="0" smtClean="0"/>
              <a:t>file</a:t>
            </a:r>
            <a:endParaRPr lang="en-US" dirty="0"/>
          </a:p>
        </p:txBody>
      </p:sp>
      <p:pic>
        <p:nvPicPr>
          <p:cNvPr id="4" name="Picture 2" descr="Code has 10 lines. The lines read as follows. Line 1. D e f make underscore word underscore list left parentheses a underscore file right parentheses colon. Line 2, indented once. Double quote double quote double quote Create a list of words from the file period double quote double quote double quote. Line 3, indented once. Word underscore list equals left bracket right bracket. Hash list of speech words colon initialized to be empty. Line 4. Blank. Line 5, indented once. For line underscore s t r in a underscore file colon. Hash read file line by line. Line 6, indented twice. Line underscore list equals line underscore s t r period split left parentheses right parentheses. Hash split each line into a list of words. Line 7, indented twice. For word in line underscore list colon. Hash get words one at a time from list. Line 8, indented three times. If word exclamation mark equals double quote hyphen hyphen double quote colon. Hash if the word is not double quote hyphen hyphen double quote. Line 9, indented four times. Word underscore list period append left parentheses word right parentheses. Hash add the word to the speech list. Line 10, indented once. Return word underscore list. "/>
          <p:cNvPicPr>
            <a:picLocks noGrp="1" noChangeAspect="1"/>
          </p:cNvPicPr>
          <p:nvPr>
            <p:ph sz="quarter" idx="4294967295"/>
          </p:nvPr>
        </p:nvPicPr>
        <p:blipFill>
          <a:blip r:embed="rId2"/>
          <a:stretch>
            <a:fillRect/>
          </a:stretch>
        </p:blipFill>
        <p:spPr>
          <a:xfrm>
            <a:off x="981868" y="2830224"/>
            <a:ext cx="7180263" cy="2027237"/>
          </a:xfrm>
        </p:spPr>
      </p:pic>
    </p:spTree>
    <p:extLst>
      <p:ext uri="{BB962C8B-B14F-4D97-AF65-F5344CB8AC3E}">
        <p14:creationId xmlns:p14="http://schemas.microsoft.com/office/powerpoint/2010/main" val="8444029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7.7 Unique </a:t>
            </a:r>
            <a:r>
              <a:rPr lang="en-US" dirty="0"/>
              <a:t>Words, Gettysburg </a:t>
            </a:r>
            <a:r>
              <a:rPr lang="en-US" dirty="0" smtClean="0"/>
              <a:t>Address </a:t>
            </a:r>
            <a:r>
              <a:rPr lang="en-US" sz="2000" b="0" dirty="0" smtClean="0"/>
              <a:t>(1 of 2)</a:t>
            </a:r>
            <a:endParaRPr lang="en-US" sz="2000" b="0" dirty="0"/>
          </a:p>
        </p:txBody>
      </p:sp>
      <p:pic>
        <p:nvPicPr>
          <p:cNvPr id="6" name="Picture 2" descr="Code has 33 lines. The code reads as follows. Line 1. Hash Gettysburg address analysis. Line 2. Hash count words comma unique words. Line 3. Blank.  Line 4. D e f make underscore word underscore list left parentheses a underscore file right parentheses colon. Line 5, indented once. Double quote double quote double quote Create a list of words from the file period double quote double quote double quote. Line 6, indented once. Word underscore list equals left bracket right bracket. Hash list of speech words colon initialized to be empty. Line 7. Blank. Line 8, indented once. For line underscore s t r in a underscore file colon. Hash read file line by line. Line 9, indented twice. Line underscore list equals line underscore s t r period split left parentheses right parentheses. Hash split each line into a list of words. Line 10, indented twice. For word in line underscore list colon. Hash get words one at a time from list. Line 11, indented three times. If word exclamation mark equals double quote hyphen hyphen double quote colon. Hash if the word is not double quote hyphen hyphen double quote. Line 12, indented four times. Word underscore list period append left parentheses word right parentheses. Hash add the word to the speech list. Line 13, indented once. Return word underscore list. Line 14. Blank. Line 15. D e f make underscore unique left parentheses word underscore list right parentheses colon. Line 16, indented once. Double quote double quote double quote Create a list of unique words period double quote double quote double quote. Line 17, indented once. Unique underscore list equals left bracket right bracket. Hash list of unique words colon initialized to be empty. Line 18. Blank. Line 19, indented once. For word in word underscore list colon. Hash get words one at a time from speech. Line 20, indented twice. If word not in unique underscore list colon. Hash if word is not already in unique list period. Line 21, indented three times. Unique underscore list period append left parentheses word right parentheses add word to unique list. Line 22. Blank. Line 23, indented once. Return unique underscore list. Line 24. Blank. Line 25. Line break. Line 26. Blank. Line 27. G b a underscore file equals open left parentheses double quote Gettysburg period t x t double quote comma double quote r double quote right parentheses. Line 28. Speech underscore list equals make underscore word underscore list left parentheses g b a underscore file right parentheses. Line 29. Blank. Line 30. Hash print the speech and its lengths. Line 31. Print left parentheses speech underscore list right parentheses. Line 32. Print left parentheses double quote Speech length colon double quote comma l e n left parentheses speech underscore list right parentheses right parentheses. Line 33. Print left parentheses double quote Unique Length colon double quote comma l e n left parentheses make underscore unique left parentheses speech underscore list right parentheses right parentheses right parentheses. "/>
          <p:cNvPicPr>
            <a:picLocks noGrp="1" noChangeAspect="1"/>
          </p:cNvPicPr>
          <p:nvPr>
            <p:ph sz="quarter" idx="4294967295"/>
          </p:nvPr>
        </p:nvPicPr>
        <p:blipFill>
          <a:blip r:embed="rId2"/>
          <a:stretch>
            <a:fillRect/>
          </a:stretch>
        </p:blipFill>
        <p:spPr>
          <a:xfrm>
            <a:off x="2015836" y="1618347"/>
            <a:ext cx="5112328" cy="4667574"/>
          </a:xfrm>
        </p:spPr>
      </p:pic>
    </p:spTree>
    <p:extLst>
      <p:ext uri="{BB962C8B-B14F-4D97-AF65-F5344CB8AC3E}">
        <p14:creationId xmlns:p14="http://schemas.microsoft.com/office/powerpoint/2010/main" val="27837586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7.7 Unique Words, Gettysburg </a:t>
            </a:r>
            <a:r>
              <a:rPr lang="en-US"/>
              <a:t>Address </a:t>
            </a:r>
            <a:r>
              <a:rPr lang="en-US" sz="2000" b="0" smtClean="0"/>
              <a:t>(2 </a:t>
            </a:r>
            <a:r>
              <a:rPr lang="en-US" sz="2000" b="0" dirty="0"/>
              <a:t>of 2)</a:t>
            </a:r>
            <a:endParaRPr lang="en-US" dirty="0"/>
          </a:p>
        </p:txBody>
      </p:sp>
      <p:pic>
        <p:nvPicPr>
          <p:cNvPr id="4" name="Picture 2" descr="Code has 33 lines. The code reads as follows. Line 1. Hash Gettysburg address analysis. Line 2. Hash count words comma unique words. Line 3. Blank.  Line 4. D e f make underscore word underscore list left parentheses a underscore file right parentheses colon. Line 5, indented once. Double quote double quote double quote Create a list of words from the file period double quote double quote double quote. Line 6, indented once. Word underscore list equals left bracket right bracket. Hash list of speech words colon initialized to be empty. Line 7. Blank. Line 8, indented once. For line underscore s t r in a underscore file colon. Hash read file line by line. Line 9, indented twice. Line underscore list equals line underscore s t r period split left parentheses right parentheses. Hash split each line into a list of words. Line 10, indented twice. For word in line underscore list colon. Hash get words one at a time from list. Line 11, indented three times. If word exclamation mark equals double quote hyphen hyphen double quote colon. Hash if the word is not double quote hyphen hyphen double quote. Line 12, indented four times. Word underscore list period append left parentheses word right parentheses. Hash add the word to the speech list. Line 13, indented once. Return word underscore list. Line 14. Blank. Line 15. D e f make underscore unique left parentheses word underscore list right parentheses colon. Line 16, indented once. Double quote double quote double quote Create a list of unique words period double quote double quote double quote. Line 17, indented once. Unique underscore list equals left bracket right bracket. Hash list of unique words colon initialized to be empty. Line 18. Blank. Line 19, indented once. For word in word underscore list colon. Hash get words one at a time from speech. Line 20, indented twice. If word not in unique underscore list colon. Hash if word is not already in unique list period. Line 21, indented three times. Unique underscore list period append left parentheses word right parentheses add word to unique list. Line 22. Blank. Line 23, indented once. Return unique underscore list. Line 24. Blank. Line 25. Line break. Line 26. Blank. Line 27. G b a underscore file equals open left parentheses double quote Gettysburg period t x t double quote comma double quote r double quote right parentheses. Line 28. Speech underscore list equals make underscore word underscore list left parentheses g b a underscore file right parentheses. Line 29. Blank. Line 30. Hash print the speech and its lengths. Line 31. Print left parentheses speech underscore list right parentheses. Line 32. Print left parentheses double quote Speech length colon double quote comma l e n left parentheses speech underscore list right parentheses right parentheses. Line 33. Print left parentheses double quote Unique Length colon double quote comma l e n left parentheses make underscore unique left parentheses speech underscore list right parentheses right parentheses right parentheses. "/>
          <p:cNvPicPr>
            <a:picLocks noGrp="1" noChangeAspect="1"/>
          </p:cNvPicPr>
          <p:nvPr>
            <p:ph sz="quarter" idx="4294967295"/>
          </p:nvPr>
        </p:nvPicPr>
        <p:blipFill>
          <a:blip r:embed="rId2"/>
          <a:stretch>
            <a:fillRect/>
          </a:stretch>
        </p:blipFill>
        <p:spPr>
          <a:xfrm>
            <a:off x="2015836" y="1618347"/>
            <a:ext cx="5112328" cy="4667574"/>
          </a:xfrm>
        </p:spPr>
      </p:pic>
    </p:spTree>
    <p:extLst>
      <p:ext uri="{BB962C8B-B14F-4D97-AF65-F5344CB8AC3E}">
        <p14:creationId xmlns:p14="http://schemas.microsoft.com/office/powerpoint/2010/main" val="5998684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noChangeArrowheads="1"/>
          </p:cNvSpPr>
          <p:nvPr>
            <p:ph type="title"/>
          </p:nvPr>
        </p:nvSpPr>
        <p:spPr/>
        <p:txBody>
          <a:bodyPr/>
          <a:lstStyle/>
          <a:p>
            <a:r>
              <a:rPr lang="en-US" smtClean="0"/>
              <a:t>Data Structures</a:t>
            </a:r>
            <a:endParaRPr lang="en-US"/>
          </a:p>
        </p:txBody>
      </p:sp>
      <p:sp>
        <p:nvSpPr>
          <p:cNvPr id="21507" name="Content Placeholder 2"/>
          <p:cNvSpPr>
            <a:spLocks noGrp="1" noChangeArrowheads="1"/>
          </p:cNvSpPr>
          <p:nvPr>
            <p:ph idx="1"/>
          </p:nvPr>
        </p:nvSpPr>
        <p:spPr/>
        <p:txBody>
          <a:bodyPr/>
          <a:lstStyle/>
          <a:p>
            <a:r>
              <a:rPr lang="en-US" smtClean="0"/>
              <a:t>Data structures are particular ways of storing data to make some operation easier or more efficient. That is, they are tuned for certain tasks</a:t>
            </a:r>
          </a:p>
          <a:p>
            <a:r>
              <a:rPr lang="en-US" smtClean="0"/>
              <a:t>Data structures are suited to solving certain problems, and they are often associated with algorithms.</a:t>
            </a:r>
            <a:endParaRPr lang="en-US" dirty="0"/>
          </a:p>
        </p:txBody>
      </p:sp>
    </p:spTree>
    <p:extLst>
      <p:ext uri="{BB962C8B-B14F-4D97-AF65-F5344CB8AC3E}">
        <p14:creationId xmlns:p14="http://schemas.microsoft.com/office/powerpoint/2010/main" val="23498381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More about </a:t>
            </a:r>
            <a:r>
              <a:rPr lang="en-US" dirty="0" err="1" smtClean="0"/>
              <a:t>mutables</a:t>
            </a:r>
            <a:endParaRPr lang="en-US" dirty="0"/>
          </a:p>
        </p:txBody>
      </p:sp>
    </p:spTree>
    <p:extLst>
      <p:ext uri="{BB962C8B-B14F-4D97-AF65-F5344CB8AC3E}">
        <p14:creationId xmlns:p14="http://schemas.microsoft.com/office/powerpoint/2010/main" val="1564374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assignment</a:t>
            </a:r>
            <a:endParaRPr lang="en-US" dirty="0"/>
          </a:p>
        </p:txBody>
      </p:sp>
      <p:sp>
        <p:nvSpPr>
          <p:cNvPr id="3" name="Content Placeholder 2"/>
          <p:cNvSpPr>
            <a:spLocks noGrp="1"/>
          </p:cNvSpPr>
          <p:nvPr>
            <p:ph idx="1"/>
          </p:nvPr>
        </p:nvSpPr>
        <p:spPr/>
        <p:txBody>
          <a:bodyPr/>
          <a:lstStyle/>
          <a:p>
            <a:r>
              <a:rPr lang="en-US" dirty="0" smtClean="0"/>
              <a:t>Assignment takes an object (the final object after all operations) from the RHS and associates it with a variable on the left hand side</a:t>
            </a:r>
          </a:p>
          <a:p>
            <a:r>
              <a:rPr lang="en-US" dirty="0" smtClean="0"/>
              <a:t>When you assign one variable to another, you </a:t>
            </a:r>
            <a:r>
              <a:rPr lang="en-US" b="1" dirty="0" smtClean="0"/>
              <a:t>share the association</a:t>
            </a:r>
            <a:r>
              <a:rPr lang="en-US" dirty="0" smtClean="0"/>
              <a:t> with the same object</a:t>
            </a:r>
            <a:endParaRPr lang="en-US" dirty="0"/>
          </a:p>
        </p:txBody>
      </p:sp>
    </p:spTree>
    <p:extLst>
      <p:ext uri="{BB962C8B-B14F-4D97-AF65-F5344CB8AC3E}">
        <p14:creationId xmlns:p14="http://schemas.microsoft.com/office/powerpoint/2010/main" val="7787031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Figure 7.2 Namespace Snapshot #1</a:t>
            </a:r>
          </a:p>
        </p:txBody>
      </p:sp>
      <p:pic>
        <p:nvPicPr>
          <p:cNvPr id="8" name="Picture 2" descr="A name list consists of two lines. Lines read as follows. Line 1. My underscore I n t. Line 2. Your underscore I n t. Each line corresponds with a value of 27. The code for correspondence between name list and values has two lines. This code reads as follows. Line 1. My underscore I n t equals 27. Line 2. Your underscore I n t equals my underscore I n t. "/>
          <p:cNvPicPr>
            <a:picLocks noChangeAspect="1"/>
          </p:cNvPicPr>
          <p:nvPr/>
        </p:nvPicPr>
        <p:blipFill rotWithShape="1">
          <a:blip r:embed="rId2"/>
          <a:srcRect b="5308"/>
          <a:stretch/>
        </p:blipFill>
        <p:spPr>
          <a:xfrm>
            <a:off x="2428875" y="1730951"/>
            <a:ext cx="4286250" cy="4235450"/>
          </a:xfrm>
          <a:prstGeom prst="rect">
            <a:avLst/>
          </a:prstGeom>
          <a:noFill/>
          <a:ln>
            <a:noFill/>
          </a:ln>
        </p:spPr>
      </p:pic>
    </p:spTree>
    <p:extLst>
      <p:ext uri="{BB962C8B-B14F-4D97-AF65-F5344CB8AC3E}">
        <p14:creationId xmlns:p14="http://schemas.microsoft.com/office/powerpoint/2010/main" val="4145894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Immutables</a:t>
            </a:r>
            <a:endParaRPr lang="en-US" dirty="0"/>
          </a:p>
        </p:txBody>
      </p:sp>
      <p:sp>
        <p:nvSpPr>
          <p:cNvPr id="4" name="Content Placeholder 3"/>
          <p:cNvSpPr>
            <a:spLocks noGrp="1"/>
          </p:cNvSpPr>
          <p:nvPr>
            <p:ph idx="1"/>
          </p:nvPr>
        </p:nvSpPr>
        <p:spPr/>
        <p:txBody>
          <a:bodyPr/>
          <a:lstStyle/>
          <a:p>
            <a:r>
              <a:rPr lang="en-US" dirty="0" smtClean="0"/>
              <a:t>Object sharing, two variables associated with the same object, is not a problem since the object cannot be changed</a:t>
            </a:r>
          </a:p>
          <a:p>
            <a:r>
              <a:rPr lang="en-US" dirty="0" smtClean="0"/>
              <a:t>Any changes that occur generate a </a:t>
            </a:r>
            <a:r>
              <a:rPr lang="en-US" b="1" i="1" dirty="0" smtClean="0"/>
              <a:t>new</a:t>
            </a:r>
            <a:r>
              <a:rPr lang="en-US" b="1" u="sng" dirty="0" smtClean="0"/>
              <a:t> </a:t>
            </a:r>
            <a:r>
              <a:rPr lang="en-US" dirty="0" smtClean="0"/>
              <a:t>object.</a:t>
            </a:r>
            <a:endParaRPr lang="en-US" dirty="0"/>
          </a:p>
        </p:txBody>
      </p:sp>
    </p:spTree>
    <p:extLst>
      <p:ext uri="{BB962C8B-B14F-4D97-AF65-F5344CB8AC3E}">
        <p14:creationId xmlns:p14="http://schemas.microsoft.com/office/powerpoint/2010/main" val="33742698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7.3 Modification of a Reference to an Immutable Object</a:t>
            </a:r>
          </a:p>
        </p:txBody>
      </p:sp>
      <p:pic>
        <p:nvPicPr>
          <p:cNvPr id="4" name="Picture 2" descr="Three lines of code explain the correspondence between a Name List and Values. The code reads as follows. Line 1. My underscore I n t equals 27. Line 2. Your underscore I n t equals my underscore I n t. Line 3. Your underscore I n t equals your underscore in t plus 1. Inside the Name List consists of 2 lines of code. The code reads as follows. Line 1. My underscore I n t. Line 2. Your underscore I n t. Each line of code in Name List corresponds to a Value. Line 1 corresponds to 27. Line 2 corresponds to 28. "/>
          <p:cNvPicPr>
            <a:picLocks noChangeAspect="1"/>
          </p:cNvPicPr>
          <p:nvPr/>
        </p:nvPicPr>
        <p:blipFill rotWithShape="1">
          <a:blip r:embed="rId2"/>
          <a:srcRect b="4447"/>
          <a:stretch/>
        </p:blipFill>
        <p:spPr>
          <a:xfrm>
            <a:off x="2640230" y="1653968"/>
            <a:ext cx="3863539" cy="3736801"/>
          </a:xfrm>
          <a:prstGeom prst="rect">
            <a:avLst/>
          </a:prstGeom>
          <a:noFill/>
          <a:ln>
            <a:noFill/>
          </a:ln>
        </p:spPr>
      </p:pic>
    </p:spTree>
    <p:extLst>
      <p:ext uri="{BB962C8B-B14F-4D97-AF65-F5344CB8AC3E}">
        <p14:creationId xmlns:p14="http://schemas.microsoft.com/office/powerpoint/2010/main" val="3758526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Mutability </a:t>
            </a:r>
            <a:endParaRPr lang="en-US" dirty="0"/>
          </a:p>
        </p:txBody>
      </p:sp>
      <p:sp>
        <p:nvSpPr>
          <p:cNvPr id="4" name="Content Placeholder 3"/>
          <p:cNvSpPr>
            <a:spLocks noGrp="1"/>
          </p:cNvSpPr>
          <p:nvPr>
            <p:ph idx="1"/>
          </p:nvPr>
        </p:nvSpPr>
        <p:spPr/>
        <p:txBody>
          <a:bodyPr/>
          <a:lstStyle/>
          <a:p>
            <a:r>
              <a:rPr lang="en-US" dirty="0" smtClean="0"/>
              <a:t>If two variables associate with the same object, then </a:t>
            </a:r>
            <a:r>
              <a:rPr lang="en-US" b="1" dirty="0" smtClean="0"/>
              <a:t>both reflect </a:t>
            </a:r>
            <a:r>
              <a:rPr lang="en-US" dirty="0" smtClean="0"/>
              <a:t>any change to that object</a:t>
            </a:r>
          </a:p>
        </p:txBody>
      </p:sp>
    </p:spTree>
    <p:extLst>
      <p:ext uri="{BB962C8B-B14F-4D97-AF65-F5344CB8AC3E}">
        <p14:creationId xmlns:p14="http://schemas.microsoft.com/office/powerpoint/2010/main" val="40496573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7.4 Namespace Snapshot after Assigning Mutable Objects</a:t>
            </a:r>
          </a:p>
        </p:txBody>
      </p:sp>
      <p:pic>
        <p:nvPicPr>
          <p:cNvPr id="4" name="Picture 2" descr="A name list consists of two lines of code. The code reads as follows. Line 1. A underscore list. Line 2. B underscore list. Each line of code corresponds with a value. The value reads as follows. Left bracket 1 comma 2 comma 3 right bracket. Two lines of code explain the relationship between Name List and Values. The code reads as follows. Line 1. A underscore list equals left bracket 1 comma 2 comma 3 right bracket. Line 2. B underscore list equals a underscore list."/>
          <p:cNvPicPr>
            <a:picLocks noChangeAspect="1"/>
          </p:cNvPicPr>
          <p:nvPr/>
        </p:nvPicPr>
        <p:blipFill rotWithShape="1">
          <a:blip r:embed="rId2"/>
          <a:srcRect b="6790"/>
          <a:stretch/>
        </p:blipFill>
        <p:spPr>
          <a:xfrm>
            <a:off x="1823244" y="1520926"/>
            <a:ext cx="5497512" cy="3847234"/>
          </a:xfrm>
          <a:prstGeom prst="rect">
            <a:avLst/>
          </a:prstGeom>
          <a:noFill/>
          <a:ln>
            <a:noFill/>
          </a:ln>
        </p:spPr>
      </p:pic>
    </p:spTree>
    <p:extLst>
      <p:ext uri="{BB962C8B-B14F-4D97-AF65-F5344CB8AC3E}">
        <p14:creationId xmlns:p14="http://schemas.microsoft.com/office/powerpoint/2010/main" val="1576916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7.5 Modification of Shared, Mutable Objects</a:t>
            </a:r>
          </a:p>
        </p:txBody>
      </p:sp>
      <p:pic>
        <p:nvPicPr>
          <p:cNvPr id="4" name="Picture 2" descr="A name list consists of two lines of code. The code reads as follows. Line 1. A underscore list. Line 2. B underscore list. Each line of code corresponds with the value left bracket 1 comma 2 comma 3 comma 27 right bracket. Three lines of code explain the relationship. The code reads as follows. Line 1. A underscore list equals left bracket 1 comma 2 comma 3 right bracket. Line 2. B underscore list equals a underscore list. Line 3. A underscore list period append left parentheses 27 right parentheses. "/>
          <p:cNvPicPr>
            <a:picLocks noChangeAspect="1"/>
          </p:cNvPicPr>
          <p:nvPr/>
        </p:nvPicPr>
        <p:blipFill rotWithShape="1">
          <a:blip r:embed="rId2"/>
          <a:srcRect b="7091"/>
          <a:stretch/>
        </p:blipFill>
        <p:spPr>
          <a:xfrm>
            <a:off x="1839191" y="1762204"/>
            <a:ext cx="5465618" cy="3776151"/>
          </a:xfrm>
          <a:prstGeom prst="rect">
            <a:avLst/>
          </a:prstGeom>
          <a:noFill/>
          <a:ln>
            <a:noFill/>
          </a:ln>
        </p:spPr>
      </p:pic>
    </p:spTree>
    <p:extLst>
      <p:ext uri="{BB962C8B-B14F-4D97-AF65-F5344CB8AC3E}">
        <p14:creationId xmlns:p14="http://schemas.microsoft.com/office/powerpoint/2010/main" val="3715160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Copying</a:t>
            </a:r>
            <a:endParaRPr lang="en-US" dirty="0"/>
          </a:p>
        </p:txBody>
      </p:sp>
      <p:sp>
        <p:nvSpPr>
          <p:cNvPr id="4" name="Content Placeholder 3"/>
          <p:cNvSpPr>
            <a:spLocks noGrp="1"/>
          </p:cNvSpPr>
          <p:nvPr>
            <p:ph idx="1"/>
          </p:nvPr>
        </p:nvSpPr>
        <p:spPr>
          <a:xfrm>
            <a:off x="457200" y="1600201"/>
            <a:ext cx="8229600" cy="801356"/>
          </a:xfrm>
        </p:spPr>
        <p:txBody>
          <a:bodyPr/>
          <a:lstStyle/>
          <a:p>
            <a:pPr>
              <a:buNone/>
            </a:pPr>
            <a:r>
              <a:rPr lang="en-US" dirty="0" smtClean="0"/>
              <a:t>If we copy, does that solve the problem?</a:t>
            </a:r>
            <a:endParaRPr lang="en-US" dirty="0"/>
          </a:p>
        </p:txBody>
      </p:sp>
      <p:pic>
        <p:nvPicPr>
          <p:cNvPr id="2" name="Picture 1" descr="Code has two lines, as follows. Line 1. My underscore list equals left bracket 1 comma 2 comma 3 right bracket. Line 2. New l s t equals my underscore list left bracket colon right bracket."/>
          <p:cNvPicPr>
            <a:picLocks noChangeAspect="1"/>
          </p:cNvPicPr>
          <p:nvPr/>
        </p:nvPicPr>
        <p:blipFill>
          <a:blip r:embed="rId2"/>
          <a:stretch>
            <a:fillRect/>
          </a:stretch>
        </p:blipFill>
        <p:spPr>
          <a:xfrm>
            <a:off x="576460" y="2604723"/>
            <a:ext cx="3834716" cy="1201016"/>
          </a:xfrm>
          <a:prstGeom prst="rect">
            <a:avLst/>
          </a:prstGeom>
        </p:spPr>
      </p:pic>
    </p:spTree>
    <p:extLst>
      <p:ext uri="{BB962C8B-B14F-4D97-AF65-F5344CB8AC3E}">
        <p14:creationId xmlns:p14="http://schemas.microsoft.com/office/powerpoint/2010/main" val="12079336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7.6 Making a Distinct Copy of a Mutable Object</a:t>
            </a:r>
          </a:p>
        </p:txBody>
      </p:sp>
      <p:pic>
        <p:nvPicPr>
          <p:cNvPr id="4" name="Picture 2" descr="Three lines of code explain the relationship between a name list and values. The code reads as follows. Line 1. A underscore list equals left bracket 1 comma 2 comma 3 right bracket. Line 2. B underscore list equals a underscore list left bracket colon right bracket hash explicitly make a distinct copy. Line 3. A underscore list period append left parentheses 27 right parentheses. Inside a name list consists of two lines of code. The code reads as follows. Line 1. A underscore list. Line 2. B underscore list. Each line of code in Name List corresponds with a value. Line 1 corresponds with value left bracket 1 comma 2 comma 3 comma 27 right bracket. Line 2 corresponds with value left bracket 1 comma 2 comma 3 right bracket. "/>
          <p:cNvPicPr>
            <a:picLocks noChangeAspect="1"/>
          </p:cNvPicPr>
          <p:nvPr/>
        </p:nvPicPr>
        <p:blipFill rotWithShape="1">
          <a:blip r:embed="rId2"/>
          <a:srcRect b="6575"/>
          <a:stretch/>
        </p:blipFill>
        <p:spPr>
          <a:xfrm>
            <a:off x="2016424" y="1901536"/>
            <a:ext cx="5111151" cy="3574473"/>
          </a:xfrm>
          <a:prstGeom prst="rect">
            <a:avLst/>
          </a:prstGeom>
          <a:noFill/>
          <a:ln>
            <a:noFill/>
          </a:ln>
        </p:spPr>
      </p:pic>
    </p:spTree>
    <p:extLst>
      <p:ext uri="{BB962C8B-B14F-4D97-AF65-F5344CB8AC3E}">
        <p14:creationId xmlns:p14="http://schemas.microsoft.com/office/powerpoint/2010/main" val="294215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noChangeArrowheads="1"/>
          </p:cNvSpPr>
          <p:nvPr>
            <p:ph type="title"/>
          </p:nvPr>
        </p:nvSpPr>
        <p:spPr/>
        <p:txBody>
          <a:bodyPr/>
          <a:lstStyle/>
          <a:p>
            <a:pPr eaLnBrk="1" hangingPunct="1"/>
            <a:r>
              <a:rPr lang="en-US" smtClean="0">
                <a:ea typeface="ＭＳ Ｐゴシック" pitchFamily="-108" charset="-128"/>
                <a:cs typeface="ＭＳ Ｐゴシック" pitchFamily="-108" charset="-128"/>
              </a:rPr>
              <a:t>Kinds of data structures</a:t>
            </a:r>
            <a:endParaRPr lang="en-US">
              <a:ea typeface="ＭＳ Ｐゴシック" pitchFamily="-108" charset="-128"/>
              <a:cs typeface="ＭＳ Ｐゴシック" pitchFamily="-108" charset="-128"/>
            </a:endParaRPr>
          </a:p>
        </p:txBody>
      </p:sp>
      <p:sp>
        <p:nvSpPr>
          <p:cNvPr id="22531" name="Content Placeholder 2"/>
          <p:cNvSpPr>
            <a:spLocks noGrp="1" noChangeArrowheads="1"/>
          </p:cNvSpPr>
          <p:nvPr>
            <p:ph idx="1"/>
          </p:nvPr>
        </p:nvSpPr>
        <p:spPr/>
        <p:txBody>
          <a:bodyPr/>
          <a:lstStyle/>
          <a:p>
            <a:pPr eaLnBrk="1" hangingPunct="1">
              <a:buFont typeface="Wingdings" pitchFamily="-108" charset="2"/>
              <a:buNone/>
            </a:pPr>
            <a:r>
              <a:rPr lang="en-US" dirty="0" smtClean="0">
                <a:ea typeface="ＭＳ Ｐゴシック" pitchFamily="-108" charset="-128"/>
                <a:cs typeface="ＭＳ Ｐゴシック" pitchFamily="-108" charset="-128"/>
              </a:rPr>
              <a:t>Roughly two kinds of data structures:</a:t>
            </a:r>
          </a:p>
          <a:p>
            <a:pPr eaLnBrk="1" hangingPunct="1"/>
            <a:r>
              <a:rPr lang="en-US" dirty="0" smtClean="0">
                <a:ea typeface="ＭＳ Ｐゴシック" pitchFamily="-108" charset="-128"/>
                <a:cs typeface="ＭＳ Ｐゴシック" pitchFamily="-108" charset="-128"/>
              </a:rPr>
              <a:t>built-in data structures, data structures that are so common as to be provided by default</a:t>
            </a:r>
          </a:p>
          <a:p>
            <a:pPr eaLnBrk="1" hangingPunct="1"/>
            <a:r>
              <a:rPr lang="en-US" dirty="0" smtClean="0">
                <a:ea typeface="ＭＳ Ｐゴシック" pitchFamily="-108" charset="-128"/>
                <a:cs typeface="ＭＳ Ｐゴシック" pitchFamily="-108" charset="-128"/>
              </a:rPr>
              <a:t>user-defined data structures (classes in object oriented programming) that are designed for a particular task</a:t>
            </a:r>
            <a:endParaRPr lang="en-US" dirty="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7320586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Sort_of</a:t>
            </a:r>
            <a:r>
              <a:rPr lang="en-US" dirty="0" smtClean="0"/>
              <a:t>/depends</a:t>
            </a:r>
            <a:endParaRPr lang="en-US" dirty="0"/>
          </a:p>
        </p:txBody>
      </p:sp>
      <p:sp>
        <p:nvSpPr>
          <p:cNvPr id="2" name="Content Placeholder 1"/>
          <p:cNvSpPr>
            <a:spLocks noGrp="1"/>
          </p:cNvSpPr>
          <p:nvPr>
            <p:ph type="body" idx="1"/>
          </p:nvPr>
        </p:nvSpPr>
        <p:spPr/>
        <p:txBody>
          <a:bodyPr/>
          <a:lstStyle/>
          <a:p>
            <a:pPr marL="0" indent="0">
              <a:buNone/>
            </a:pPr>
            <a:r>
              <a:rPr lang="en-US" dirty="0"/>
              <a:t>The big question is, what gets copied?</a:t>
            </a:r>
          </a:p>
          <a:p>
            <a:r>
              <a:rPr lang="en-US" dirty="0"/>
              <a:t>What actually gets copied is the top level reference. If the list has nested lists or uses other associations, the association gets copied. This is termed a </a:t>
            </a:r>
            <a:r>
              <a:rPr lang="en-US" b="1" dirty="0"/>
              <a:t>shallow copy</a:t>
            </a:r>
            <a:r>
              <a:rPr lang="en-US" dirty="0" smtClean="0"/>
              <a:t>.</a:t>
            </a:r>
            <a:endParaRPr lang="en-US" dirty="0"/>
          </a:p>
        </p:txBody>
      </p:sp>
    </p:spTree>
    <p:extLst>
      <p:ext uri="{BB962C8B-B14F-4D97-AF65-F5344CB8AC3E}">
        <p14:creationId xmlns:p14="http://schemas.microsoft.com/office/powerpoint/2010/main" val="8640112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7.7 Self-Referencing</a:t>
            </a:r>
            <a:endParaRPr lang="en-US" dirty="0"/>
          </a:p>
        </p:txBody>
      </p:sp>
      <p:pic>
        <p:nvPicPr>
          <p:cNvPr id="6" name="Picture 2" descr="Three lines of code explain the relationship between a name list and values. The code reads as follows. Line 1. A underscore list equals left bracket 1 comma 2 comma 3 right bracket. Line 2. A underscore list period append left parentheses a underscore list right parentheses. Line 3. Print left parentheses a underscore list right parentheses right arrow left bracket 1 comma 2 comma 3 comma left bracket ellipses right bracket right bracket . Inside the name list consists of a line of code. Line of code reads. A underscore list. The name list corresponds to a value left bracket 1 comma 2 comma 3 comma space right bracket. From the space an arrow returns to Name List. "/>
          <p:cNvPicPr>
            <a:picLocks noChangeAspect="1"/>
          </p:cNvPicPr>
          <p:nvPr/>
        </p:nvPicPr>
        <p:blipFill rotWithShape="1">
          <a:blip r:embed="rId2"/>
          <a:srcRect b="8508"/>
          <a:stretch/>
        </p:blipFill>
        <p:spPr>
          <a:xfrm>
            <a:off x="1969077" y="1783556"/>
            <a:ext cx="5205845" cy="3495026"/>
          </a:xfrm>
          <a:prstGeom prst="rect">
            <a:avLst/>
          </a:prstGeom>
          <a:noFill/>
          <a:ln>
            <a:noFill/>
          </a:ln>
        </p:spPr>
      </p:pic>
    </p:spTree>
    <p:extLst>
      <p:ext uri="{BB962C8B-B14F-4D97-AF65-F5344CB8AC3E}">
        <p14:creationId xmlns:p14="http://schemas.microsoft.com/office/powerpoint/2010/main" val="25587522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7.8 Simple Lists </a:t>
            </a:r>
            <a:r>
              <a:rPr lang="en-US" dirty="0"/>
              <a:t>B</a:t>
            </a:r>
            <a:r>
              <a:rPr lang="en-US" dirty="0" smtClean="0"/>
              <a:t>efore Append</a:t>
            </a:r>
            <a:endParaRPr lang="en-US" dirty="0"/>
          </a:p>
        </p:txBody>
      </p:sp>
      <p:pic>
        <p:nvPicPr>
          <p:cNvPr id="6" name="Picture 2" descr="A name list consists of two lines of code. The code reads as follows. Line 1. A underscore list. Line 2. B underscore list. Each line of code corresponds to a value. Line 1 corresponds to left bracket 1 comma 2 comma 3 right bracket. Line 2 corresponds to left bracket 5 comma 6 comma 7 right bracket. Two lines of code explain the relationship between name list and values. The code reads as follows. Line 1. A underscore list equals left bracket 1 comma 2 comma 3 right bracket. Line 2. B underscore list equals left bracket 5 comma 6 comma 7 right bracket. "/>
          <p:cNvPicPr>
            <a:picLocks noChangeAspect="1"/>
          </p:cNvPicPr>
          <p:nvPr/>
        </p:nvPicPr>
        <p:blipFill rotWithShape="1">
          <a:blip r:embed="rId2"/>
          <a:srcRect b="5717"/>
          <a:stretch/>
        </p:blipFill>
        <p:spPr>
          <a:xfrm>
            <a:off x="2083376" y="1987655"/>
            <a:ext cx="4977247" cy="3613045"/>
          </a:xfrm>
          <a:prstGeom prst="rect">
            <a:avLst/>
          </a:prstGeom>
          <a:noFill/>
          <a:ln>
            <a:noFill/>
          </a:ln>
        </p:spPr>
      </p:pic>
    </p:spTree>
    <p:extLst>
      <p:ext uri="{BB962C8B-B14F-4D97-AF65-F5344CB8AC3E}">
        <p14:creationId xmlns:p14="http://schemas.microsoft.com/office/powerpoint/2010/main" val="34650028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7.9 Lists After Append</a:t>
            </a:r>
            <a:endParaRPr lang="en-US" dirty="0"/>
          </a:p>
        </p:txBody>
      </p:sp>
      <p:pic>
        <p:nvPicPr>
          <p:cNvPr id="6" name="Picture 2" descr="Three lines of code explain the relationship between a name list and values. The code reads as follows. Line 1. A underscore list equals left bracket 1 comma 2 comma 3 right bracket. Line 2. B underscore list equals left bracket 5 comma 6 comma 7 right bracket. Line 3. A underscore list period append left parentheses b underscore list right parentheses. Inside the Name list consists of two lines of code as follows. Line 1. A underscore list. Line 2. B underscore list. Each name list line of code corresponds to a value. Line 1 corresponds to value left bracket 1 comma 2 comma 3 comma dot right bracket. Line 2 corresponds to value left bracket 5 comma 6 comma 7 right bracket. Value line 1 leads to value line 2. "/>
          <p:cNvPicPr>
            <a:picLocks noChangeAspect="1"/>
          </p:cNvPicPr>
          <p:nvPr/>
        </p:nvPicPr>
        <p:blipFill rotWithShape="1">
          <a:blip r:embed="rId2"/>
          <a:srcRect b="8614"/>
          <a:stretch/>
        </p:blipFill>
        <p:spPr>
          <a:xfrm>
            <a:off x="1953491" y="1886872"/>
            <a:ext cx="5237018" cy="3786565"/>
          </a:xfrm>
          <a:prstGeom prst="rect">
            <a:avLst/>
          </a:prstGeom>
          <a:noFill/>
          <a:ln>
            <a:noFill/>
          </a:ln>
        </p:spPr>
      </p:pic>
    </p:spTree>
    <p:extLst>
      <p:ext uri="{BB962C8B-B14F-4D97-AF65-F5344CB8AC3E}">
        <p14:creationId xmlns:p14="http://schemas.microsoft.com/office/powerpoint/2010/main" val="28627457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Figure 7.10 Final State of Copying Example</a:t>
            </a:r>
            <a:endParaRPr lang="en-US" dirty="0"/>
          </a:p>
        </p:txBody>
      </p:sp>
      <p:pic>
        <p:nvPicPr>
          <p:cNvPr id="6" name="Picture 2" descr="Five lines of code explain the relationship between a name list and values. The code reads as follows. Line 1. A underscore list equals left bracket 1 comma 2 comma 3 right bracket. Line 2. B underscore list equals left bracket 5 comma 6 comma 7 right bracket. Line 3. A underscore list period append left parentheses b underscore list right parentheses. Line 4. C underscore list equals b underscore list. Line 5. C underscore list left bracket 2 right bracket equals 88. Inside the name list consists of 3 lines of code as follows. Line 1. A underscore list. Line 2. B underscore list. Line 3. C underscore list. Each name list code corresponds to a value. Line 1 corresponds to value left bracket 1 comma 2 comma 3 comma dot right bracket. Line 2 and Line 3 correspond to value left bracket 5 comma 6 comma 88 right bracket. Value line 1 leads to value line 2. "/>
          <p:cNvPicPr>
            <a:picLocks noChangeAspect="1"/>
          </p:cNvPicPr>
          <p:nvPr/>
        </p:nvPicPr>
        <p:blipFill rotWithShape="1">
          <a:blip r:embed="rId3"/>
          <a:srcRect b="7392"/>
          <a:stretch/>
        </p:blipFill>
        <p:spPr>
          <a:xfrm>
            <a:off x="2088573" y="1763739"/>
            <a:ext cx="4956464" cy="3681097"/>
          </a:xfrm>
          <a:prstGeom prst="rect">
            <a:avLst/>
          </a:prstGeom>
          <a:noFill/>
          <a:ln>
            <a:noFill/>
          </a:ln>
        </p:spPr>
      </p:pic>
    </p:spTree>
    <p:extLst>
      <p:ext uri="{BB962C8B-B14F-4D97-AF65-F5344CB8AC3E}">
        <p14:creationId xmlns:p14="http://schemas.microsoft.com/office/powerpoint/2010/main" val="11770668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Shallow </a:t>
            </a:r>
            <a:r>
              <a:rPr lang="en-US" dirty="0"/>
              <a:t>V</a:t>
            </a:r>
            <a:r>
              <a:rPr lang="en-US" dirty="0" smtClean="0"/>
              <a:t>ersus Deep</a:t>
            </a:r>
            <a:endParaRPr lang="en-US" dirty="0"/>
          </a:p>
        </p:txBody>
      </p:sp>
      <p:sp>
        <p:nvSpPr>
          <p:cNvPr id="4" name="Content Placeholder 3"/>
          <p:cNvSpPr>
            <a:spLocks noGrp="1"/>
          </p:cNvSpPr>
          <p:nvPr>
            <p:ph type="body" idx="1"/>
          </p:nvPr>
        </p:nvSpPr>
        <p:spPr>
          <a:xfrm>
            <a:off x="457200" y="1570384"/>
            <a:ext cx="8229600" cy="1421296"/>
          </a:xfrm>
        </p:spPr>
        <p:txBody>
          <a:bodyPr/>
          <a:lstStyle/>
          <a:p>
            <a:pPr marL="0" indent="0">
              <a:buNone/>
            </a:pPr>
            <a:r>
              <a:rPr lang="en-US" dirty="0" smtClean="0"/>
              <a:t>Regular copy, the </a:t>
            </a:r>
            <a:r>
              <a:rPr lang="en-US" dirty="0" smtClean="0">
                <a:solidFill>
                  <a:srgbClr val="000090"/>
                </a:solidFill>
                <a:latin typeface="Courier New"/>
                <a:cs typeface="Courier New"/>
              </a:rPr>
              <a:t>[:] </a:t>
            </a:r>
            <a:r>
              <a:rPr lang="en-US" dirty="0" smtClean="0"/>
              <a:t>approach, only copies the top level reference/association</a:t>
            </a:r>
          </a:p>
          <a:p>
            <a:r>
              <a:rPr lang="en-US" dirty="0" smtClean="0"/>
              <a:t>if you want a full copy, you can use </a:t>
            </a:r>
            <a:r>
              <a:rPr lang="en-US" dirty="0" err="1" smtClean="0"/>
              <a:t>deepcopy</a:t>
            </a:r>
            <a:endParaRPr lang="en-US" dirty="0"/>
          </a:p>
        </p:txBody>
      </p:sp>
      <p:pic>
        <p:nvPicPr>
          <p:cNvPr id="5" name="Picture 4" descr="Code has 11 lines, as follows. Line 1. Greater than greater than greater than a underscore list equals left bracket 1 comma 2 comma 3 right bracket. Line 2. greater than greater than greater than b underscore list equals left bracket 5 comma 6 comma 7 right bracket. Line 3. A underscore list period append left parenthesis b underscore list right parenthesis. Line 4. Greater than greater than greater than import copy. Line 5. Greater than greater than greater than c underscore list equals copy period deep copy left parenthesis a underscore list right parenthesis. Line 6. Greater than greater than greater than b underscore list left bracket 0 right bracket equals 1000. Line 7. Greater than greater than greater than a underscore list. Line 8. Left bracket 1 comma 2 comma 3 comma left bracket 1000 comma 6 comma 7 right bracket right bracket. Line 9. Greater than greater than greater than c underscore list. Line 10. Left bracket 1 comma 2 comma 3 comma left bracket 5 comma 6 comma 7 right bracket right bracket. Line 11. Greater than greater than greater than."/>
          <p:cNvPicPr>
            <a:picLocks noChangeAspect="1"/>
          </p:cNvPicPr>
          <p:nvPr/>
        </p:nvPicPr>
        <p:blipFill>
          <a:blip r:embed="rId2"/>
          <a:stretch>
            <a:fillRect/>
          </a:stretch>
        </p:blipFill>
        <p:spPr>
          <a:xfrm>
            <a:off x="2877128" y="3130674"/>
            <a:ext cx="4506773" cy="3193371"/>
          </a:xfrm>
          <a:prstGeom prst="rect">
            <a:avLst/>
          </a:prstGeom>
        </p:spPr>
      </p:pic>
    </p:spTree>
    <p:extLst>
      <p:ext uri="{BB962C8B-B14F-4D97-AF65-F5344CB8AC3E}">
        <p14:creationId xmlns:p14="http://schemas.microsoft.com/office/powerpoint/2010/main" val="39541644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7.12 Using the Copy Module for a Deep Copy</a:t>
            </a:r>
            <a:endParaRPr lang="en-US" dirty="0"/>
          </a:p>
        </p:txBody>
      </p:sp>
      <p:pic>
        <p:nvPicPr>
          <p:cNvPr id="5" name="Picture 2" descr="Five lines code explain the relationship between a name list and values. The code reads as follows. Line 1. A underscore list equals left bracket 1 comma 2 comma 3 right bracket. Line 2. B underscore list equals left bracket 5 comma 6 comma 7 right bracket. Line 3. A underscore list period append left parentheses b underscore list right parentheses. Line 4. C underscore list equals copy period deep copy left parentheses a underscore list right parentheses. Line 5. B underscore list left bracket 0 right bracket equals 1000. Inside name list consists of three lines of code as follows. Line 1. A underscore list. Line 2. B underscore list. Line 3. C underscore list. Each name list line of code corresponds to a value. Line 1 corresponds to value left bracket 1 comma 2 comma 3 comma dot right bracket. Line 2 corresponds to value left bracket 1000 comma 6 comma 7 right bracket. Line 3 corresponds to value left bracket 1 comma 2 comma 3 comma dot right bracket. The value line 1 leads to value line 2. The value line 3 leads to another value left bracket 5 comma 6 comma 7 right bracket. "/>
          <p:cNvPicPr>
            <a:picLocks noGrp="1" noChangeAspect="1"/>
          </p:cNvPicPr>
          <p:nvPr>
            <p:ph sz="quarter" idx="4294967295"/>
          </p:nvPr>
        </p:nvPicPr>
        <p:blipFill rotWithShape="1">
          <a:blip r:embed="rId2"/>
          <a:srcRect l="-418" t="-5968" r="418" b="5968"/>
          <a:stretch/>
        </p:blipFill>
        <p:spPr>
          <a:xfrm>
            <a:off x="2062595" y="1479206"/>
            <a:ext cx="4977245" cy="4352836"/>
          </a:xfrm>
        </p:spPr>
      </p:pic>
    </p:spTree>
    <p:extLst>
      <p:ext uri="{BB962C8B-B14F-4D97-AF65-F5344CB8AC3E}">
        <p14:creationId xmlns:p14="http://schemas.microsoft.com/office/powerpoint/2010/main" val="14103918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Tuples </a:t>
            </a:r>
            <a:endParaRPr lang="en-US" dirty="0"/>
          </a:p>
        </p:txBody>
      </p:sp>
    </p:spTree>
    <p:extLst>
      <p:ext uri="{BB962C8B-B14F-4D97-AF65-F5344CB8AC3E}">
        <p14:creationId xmlns:p14="http://schemas.microsoft.com/office/powerpoint/2010/main" val="2620272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Tuples</a:t>
            </a:r>
          </a:p>
        </p:txBody>
      </p:sp>
      <p:sp>
        <p:nvSpPr>
          <p:cNvPr id="51203" name="Content Placeholder 2"/>
          <p:cNvSpPr>
            <a:spLocks noGrp="1" noChangeArrowheads="1"/>
          </p:cNvSpPr>
          <p:nvPr>
            <p:ph idx="1"/>
          </p:nvPr>
        </p:nvSpPr>
        <p:spPr>
          <a:xfrm>
            <a:off x="457200" y="1600200"/>
            <a:ext cx="8229600" cy="1062613"/>
          </a:xfrm>
        </p:spPr>
        <p:txBody>
          <a:bodyPr/>
          <a:lstStyle/>
          <a:p>
            <a:pPr eaLnBrk="1" hangingPunct="1"/>
            <a:r>
              <a:rPr lang="en-US" dirty="0">
                <a:ea typeface="ＭＳ Ｐゴシック" pitchFamily="-108" charset="-128"/>
                <a:cs typeface="ＭＳ Ｐゴシック" pitchFamily="-108" charset="-128"/>
              </a:rPr>
              <a:t>Tuples are </a:t>
            </a:r>
            <a:r>
              <a:rPr lang="en-US" dirty="0" smtClean="0">
                <a:ea typeface="ＭＳ Ｐゴシック" pitchFamily="-108" charset="-128"/>
                <a:cs typeface="ＭＳ Ｐゴシック" pitchFamily="-108" charset="-128"/>
              </a:rPr>
              <a:t>simply </a:t>
            </a:r>
            <a:r>
              <a:rPr lang="en-US" dirty="0">
                <a:ea typeface="ＭＳ Ｐゴシック" pitchFamily="-108" charset="-128"/>
                <a:cs typeface="ＭＳ Ｐゴシック" pitchFamily="-108" charset="-128"/>
              </a:rPr>
              <a:t>immutable lists</a:t>
            </a:r>
          </a:p>
          <a:p>
            <a:pPr eaLnBrk="1" hangingPunct="1"/>
            <a:r>
              <a:rPr lang="en-US" dirty="0">
                <a:ea typeface="ＭＳ Ｐゴシック" pitchFamily="-108" charset="-128"/>
                <a:cs typeface="ＭＳ Ｐゴシック" pitchFamily="-108" charset="-128"/>
              </a:rPr>
              <a:t>They are </a:t>
            </a:r>
            <a:r>
              <a:rPr lang="en-US" dirty="0" smtClean="0">
                <a:ea typeface="ＭＳ Ｐゴシック" pitchFamily="-108" charset="-128"/>
                <a:cs typeface="ＭＳ Ｐゴシック" pitchFamily="-108" charset="-128"/>
              </a:rPr>
              <a:t>printed with (,)</a:t>
            </a:r>
            <a:endParaRPr lang="en-US" dirty="0">
              <a:ea typeface="ＭＳ Ｐゴシック" pitchFamily="-108" charset="-128"/>
              <a:cs typeface="ＭＳ Ｐゴシック" pitchFamily="-108" charset="-128"/>
            </a:endParaRPr>
          </a:p>
        </p:txBody>
      </p:sp>
      <p:pic>
        <p:nvPicPr>
          <p:cNvPr id="2" name="Picture 3" descr="Code has 16 lines, as follows. Line 1. Greater than greater than greater than 10 comma 12 hash python creates a tuple. Line 2. Left parenthesis 10 comma 12 right parenthesis. Line 3. Greater than greater than greater than t u p equals 2 comma 3 hash assigning a tuple to a variable. Line 4. Greater than greater than greater than t u p. Line 5. Left parenthesis 2 comma 3 right parenthesis. Line 6. Greater than greater than greater than left parenthesis 1 right parenthesis hash not a tuple comma a grouping. Line 7. 1. Line 8. Greater than greater than greater than left parenthesis 1 comma right parenthesis hash comma makes it a tuple. Line 9. Left parenthesis 1 comma right parenthesis. Line 10. greater than greater than greater than x comma y equals quote a quote comma 3.141519 hash from on right comma multiple assignments. Line 11.  Greater than greater than greater than x. Line 12. Quote a quote. Line 13. Greater than greater than greater than y. Line 14. 3.14.159. Line 15. Greater than greater than greater than x comma y hash create a tuple. Line 16. left parenthesis quote a quote comma 3.14159 right parenthesis"/>
          <p:cNvPicPr>
            <a:picLocks noChangeAspect="1"/>
          </p:cNvPicPr>
          <p:nvPr/>
        </p:nvPicPr>
        <p:blipFill>
          <a:blip r:embed="rId2"/>
          <a:stretch>
            <a:fillRect/>
          </a:stretch>
        </p:blipFill>
        <p:spPr>
          <a:xfrm>
            <a:off x="1585055" y="2775603"/>
            <a:ext cx="5973890" cy="3261709"/>
          </a:xfrm>
          <a:prstGeom prst="rect">
            <a:avLst/>
          </a:prstGeom>
        </p:spPr>
      </p:pic>
    </p:spTree>
    <p:extLst>
      <p:ext uri="{BB962C8B-B14F-4D97-AF65-F5344CB8AC3E}">
        <p14:creationId xmlns:p14="http://schemas.microsoft.com/office/powerpoint/2010/main" val="10408552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3"/>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The </a:t>
            </a:r>
            <a:r>
              <a:rPr lang="en-US" dirty="0" smtClean="0">
                <a:ea typeface="ＭＳ Ｐゴシック" pitchFamily="-108" charset="-128"/>
                <a:cs typeface="ＭＳ Ｐゴシック" pitchFamily="-108" charset="-128"/>
              </a:rPr>
              <a:t>Question </a:t>
            </a:r>
            <a:r>
              <a:rPr lang="en-US" dirty="0">
                <a:ea typeface="ＭＳ Ｐゴシック" pitchFamily="-108" charset="-128"/>
                <a:cs typeface="ＭＳ Ｐゴシック" pitchFamily="-108" charset="-128"/>
              </a:rPr>
              <a:t>is, Why?</a:t>
            </a:r>
          </a:p>
        </p:txBody>
      </p:sp>
      <p:sp>
        <p:nvSpPr>
          <p:cNvPr id="52227" name="Content Placeholder 3"/>
          <p:cNvSpPr>
            <a:spLocks noGrp="1" noChangeArrowheads="1"/>
          </p:cNvSpPr>
          <p:nvPr>
            <p:ph idx="1"/>
          </p:nvPr>
        </p:nvSpPr>
        <p:spPr/>
        <p:txBody>
          <a:bodyPr/>
          <a:lstStyle/>
          <a:p>
            <a:pPr eaLnBrk="1" hangingPunct="1">
              <a:lnSpc>
                <a:spcPct val="90000"/>
              </a:lnSpc>
            </a:pPr>
            <a:r>
              <a:rPr lang="en-US">
                <a:ea typeface="ＭＳ Ｐゴシック" pitchFamily="-108" charset="-128"/>
                <a:cs typeface="ＭＳ Ｐゴシック" pitchFamily="-108" charset="-128"/>
              </a:rPr>
              <a:t>The real question is, why have an immutable list, a tuple, as a separate type?</a:t>
            </a:r>
          </a:p>
          <a:p>
            <a:pPr eaLnBrk="1" hangingPunct="1">
              <a:lnSpc>
                <a:spcPct val="90000"/>
              </a:lnSpc>
            </a:pPr>
            <a:r>
              <a:rPr lang="en-US">
                <a:ea typeface="ＭＳ Ｐゴシック" pitchFamily="-108" charset="-128"/>
                <a:cs typeface="ＭＳ Ｐゴシック" pitchFamily="-108" charset="-128"/>
              </a:rPr>
              <a:t>An immutable list gives you a data structure with some integrity, some permanent-ness if you will</a:t>
            </a:r>
          </a:p>
          <a:p>
            <a:pPr eaLnBrk="1" hangingPunct="1">
              <a:lnSpc>
                <a:spcPct val="90000"/>
              </a:lnSpc>
            </a:pPr>
            <a:r>
              <a:rPr lang="en-US">
                <a:ea typeface="ＭＳ Ｐゴシック" pitchFamily="-108" charset="-128"/>
                <a:cs typeface="ＭＳ Ｐゴシック" pitchFamily="-108" charset="-128"/>
              </a:rPr>
              <a:t>You know you cannot accidentally change one.</a:t>
            </a:r>
          </a:p>
        </p:txBody>
      </p:sp>
    </p:spTree>
    <p:extLst>
      <p:ext uri="{BB962C8B-B14F-4D97-AF65-F5344CB8AC3E}">
        <p14:creationId xmlns:p14="http://schemas.microsoft.com/office/powerpoint/2010/main" val="3368393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p:txBody>
          <a:bodyPr/>
          <a:lstStyle/>
          <a:p>
            <a:r>
              <a:rPr lang="en-US" smtClean="0"/>
              <a:t>Python built in data structures</a:t>
            </a:r>
            <a:endParaRPr lang="en-US"/>
          </a:p>
        </p:txBody>
      </p:sp>
      <p:sp>
        <p:nvSpPr>
          <p:cNvPr id="23555" name="Content Placeholder 2"/>
          <p:cNvSpPr>
            <a:spLocks noGrp="1" noChangeArrowheads="1"/>
          </p:cNvSpPr>
          <p:nvPr>
            <p:ph idx="1"/>
          </p:nvPr>
        </p:nvSpPr>
        <p:spPr/>
        <p:txBody>
          <a:bodyPr/>
          <a:lstStyle/>
          <a:p>
            <a:r>
              <a:rPr lang="en-US" smtClean="0"/>
              <a:t>Python comes with a general set of built in data structures:</a:t>
            </a:r>
          </a:p>
          <a:p>
            <a:pPr lvl="1"/>
            <a:r>
              <a:rPr lang="en-US" smtClean="0"/>
              <a:t>lists</a:t>
            </a:r>
          </a:p>
          <a:p>
            <a:pPr lvl="1"/>
            <a:r>
              <a:rPr lang="en-US" smtClean="0"/>
              <a:t>tuples</a:t>
            </a:r>
          </a:p>
          <a:p>
            <a:pPr lvl="1"/>
            <a:r>
              <a:rPr lang="en-US" smtClean="0"/>
              <a:t>string</a:t>
            </a:r>
          </a:p>
          <a:p>
            <a:pPr lvl="1"/>
            <a:r>
              <a:rPr lang="en-US" smtClean="0"/>
              <a:t>dictionaries</a:t>
            </a:r>
          </a:p>
          <a:p>
            <a:pPr lvl="1"/>
            <a:r>
              <a:rPr lang="en-US" smtClean="0"/>
              <a:t>sets</a:t>
            </a:r>
          </a:p>
          <a:p>
            <a:pPr lvl="1"/>
            <a:r>
              <a:rPr lang="en-US" smtClean="0"/>
              <a:t>others...</a:t>
            </a:r>
            <a:endParaRPr lang="en-US"/>
          </a:p>
        </p:txBody>
      </p:sp>
    </p:spTree>
    <p:extLst>
      <p:ext uri="{BB962C8B-B14F-4D97-AF65-F5344CB8AC3E}">
        <p14:creationId xmlns:p14="http://schemas.microsoft.com/office/powerpoint/2010/main" val="13012530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Lists and Tuple</a:t>
            </a:r>
          </a:p>
        </p:txBody>
      </p:sp>
      <p:sp>
        <p:nvSpPr>
          <p:cNvPr id="53251" name="Content Placeholder 2"/>
          <p:cNvSpPr>
            <a:spLocks noGrp="1" noChangeArrowheads="1"/>
          </p:cNvSpPr>
          <p:nvPr>
            <p:ph idx="1"/>
          </p:nvPr>
        </p:nvSpPr>
        <p:spPr/>
        <p:txBody>
          <a:bodyPr/>
          <a:lstStyle/>
          <a:p>
            <a:pPr eaLnBrk="1" hangingPunct="1"/>
            <a:r>
              <a:rPr lang="en-US" dirty="0">
                <a:ea typeface="ＭＳ Ｐゴシック" pitchFamily="-108" charset="-128"/>
                <a:cs typeface="ＭＳ Ｐゴシック" pitchFamily="-108" charset="-128"/>
              </a:rPr>
              <a:t>Everything that works with a list works with a tuple </a:t>
            </a:r>
            <a:r>
              <a:rPr lang="en-US" b="1" dirty="0">
                <a:ea typeface="ＭＳ Ｐゴシック" pitchFamily="-108" charset="-128"/>
                <a:cs typeface="ＭＳ Ｐゴシック" pitchFamily="-108" charset="-128"/>
              </a:rPr>
              <a:t>except</a:t>
            </a:r>
            <a:r>
              <a:rPr lang="en-US" dirty="0">
                <a:ea typeface="ＭＳ Ｐゴシック" pitchFamily="-108" charset="-128"/>
                <a:cs typeface="ＭＳ Ｐゴシック" pitchFamily="-108" charset="-128"/>
              </a:rPr>
              <a:t> methods that modify the tuple</a:t>
            </a:r>
          </a:p>
          <a:p>
            <a:pPr eaLnBrk="1" hangingPunct="1"/>
            <a:r>
              <a:rPr lang="en-US" dirty="0">
                <a:ea typeface="ＭＳ Ｐゴシック" pitchFamily="-108" charset="-128"/>
                <a:cs typeface="ＭＳ Ｐゴシック" pitchFamily="-108" charset="-128"/>
              </a:rPr>
              <a:t>Thus indexing, slicing, </a:t>
            </a:r>
            <a:r>
              <a:rPr lang="en-US" dirty="0" err="1">
                <a:ea typeface="ＭＳ Ｐゴシック" pitchFamily="-108" charset="-128"/>
                <a:cs typeface="ＭＳ Ｐゴシック" pitchFamily="-108" charset="-128"/>
              </a:rPr>
              <a:t>len</a:t>
            </a:r>
            <a:r>
              <a:rPr lang="en-US" dirty="0">
                <a:ea typeface="ＭＳ Ｐゴシック" pitchFamily="-108" charset="-128"/>
                <a:cs typeface="ＭＳ Ｐゴシック" pitchFamily="-108" charset="-128"/>
              </a:rPr>
              <a:t>, print all work as expected</a:t>
            </a:r>
          </a:p>
          <a:p>
            <a:pPr eaLnBrk="1" hangingPunct="1"/>
            <a:r>
              <a:rPr lang="en-US" dirty="0">
                <a:ea typeface="ＭＳ Ｐゴシック" pitchFamily="-108" charset="-128"/>
                <a:cs typeface="ＭＳ Ｐゴシック" pitchFamily="-108" charset="-128"/>
              </a:rPr>
              <a:t>However, </a:t>
            </a:r>
            <a:r>
              <a:rPr lang="en-US" b="1" dirty="0">
                <a:ea typeface="ＭＳ Ｐゴシック" pitchFamily="-108" charset="-128"/>
                <a:cs typeface="ＭＳ Ｐゴシック" pitchFamily="-108" charset="-128"/>
              </a:rPr>
              <a:t>none</a:t>
            </a:r>
            <a:r>
              <a:rPr lang="en-US" dirty="0">
                <a:ea typeface="ＭＳ Ｐゴシック" pitchFamily="-108" charset="-128"/>
                <a:cs typeface="ＭＳ Ｐゴシック" pitchFamily="-108" charset="-128"/>
              </a:rPr>
              <a:t> of the mutable methods work: </a:t>
            </a:r>
            <a:r>
              <a:rPr lang="en-US" dirty="0">
                <a:latin typeface="Courier New"/>
                <a:ea typeface="ＭＳ Ｐゴシック" pitchFamily="-108" charset="-128"/>
                <a:cs typeface="Courier New"/>
              </a:rPr>
              <a:t>append, extend, del</a:t>
            </a:r>
          </a:p>
        </p:txBody>
      </p:sp>
    </p:spTree>
    <p:extLst>
      <p:ext uri="{BB962C8B-B14F-4D97-AF65-F5344CB8AC3E}">
        <p14:creationId xmlns:p14="http://schemas.microsoft.com/office/powerpoint/2010/main" val="16439888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Commas </a:t>
            </a:r>
            <a:r>
              <a:rPr lang="en-US" dirty="0" smtClean="0">
                <a:ea typeface="ＭＳ Ｐゴシック" pitchFamily="-108" charset="-128"/>
                <a:cs typeface="ＭＳ Ｐゴシック" pitchFamily="-108" charset="-128"/>
              </a:rPr>
              <a:t>Make </a:t>
            </a:r>
            <a:r>
              <a:rPr lang="en-US" dirty="0">
                <a:ea typeface="ＭＳ Ｐゴシック" pitchFamily="-108" charset="-128"/>
                <a:cs typeface="ＭＳ Ｐゴシック" pitchFamily="-108" charset="-128"/>
              </a:rPr>
              <a:t>a </a:t>
            </a:r>
            <a:r>
              <a:rPr lang="en-US" dirty="0" smtClean="0">
                <a:ea typeface="ＭＳ Ｐゴシック" pitchFamily="-108" charset="-128"/>
                <a:cs typeface="ＭＳ Ｐゴシック" pitchFamily="-108" charset="-128"/>
              </a:rPr>
              <a:t>Tuple</a:t>
            </a:r>
            <a:endParaRPr lang="en-US" dirty="0">
              <a:ea typeface="ＭＳ Ｐゴシック" pitchFamily="-108" charset="-128"/>
              <a:cs typeface="ＭＳ Ｐゴシック" pitchFamily="-108" charset="-128"/>
            </a:endParaRPr>
          </a:p>
        </p:txBody>
      </p:sp>
      <p:sp>
        <p:nvSpPr>
          <p:cNvPr id="54275" name="Content Placeholder 2"/>
          <p:cNvSpPr>
            <a:spLocks noGrp="1" noChangeArrowheads="1"/>
          </p:cNvSpPr>
          <p:nvPr>
            <p:ph idx="1"/>
          </p:nvPr>
        </p:nvSpPr>
        <p:spPr>
          <a:xfrm>
            <a:off x="457200" y="1600200"/>
            <a:ext cx="8229600" cy="1036345"/>
          </a:xfrm>
        </p:spPr>
        <p:txBody>
          <a:bodyPr/>
          <a:lstStyle/>
          <a:p>
            <a:pPr marL="0" indent="0" eaLnBrk="1" hangingPunct="1">
              <a:buNone/>
            </a:pPr>
            <a:r>
              <a:rPr lang="en-US" dirty="0">
                <a:ea typeface="ＭＳ Ｐゴシック" pitchFamily="-108" charset="-128"/>
                <a:cs typeface="ＭＳ Ｐゴシック" pitchFamily="-108" charset="-128"/>
              </a:rPr>
              <a:t>For tuples, you can think of a comma as the operator that makes a tuple, where the ( ) simply acts as a grouping</a:t>
            </a:r>
            <a:r>
              <a:rPr lang="en-US" dirty="0" smtClean="0">
                <a:ea typeface="ＭＳ Ｐゴシック" pitchFamily="-108" charset="-128"/>
                <a:cs typeface="ＭＳ Ｐゴシック" pitchFamily="-108" charset="-128"/>
              </a:rPr>
              <a:t>:</a:t>
            </a:r>
            <a:endParaRPr lang="en-US" dirty="0">
              <a:ea typeface="ＭＳ Ｐゴシック" pitchFamily="-108" charset="-128"/>
              <a:cs typeface="ＭＳ Ｐゴシック" pitchFamily="-108" charset="-128"/>
            </a:endParaRPr>
          </a:p>
        </p:txBody>
      </p:sp>
      <p:pic>
        <p:nvPicPr>
          <p:cNvPr id="2" name="Picture 1" descr="Code has 4 lines, as follows. Line 1. My tuple equals 1 comma 2 hash creates left parenthesis 1 comma 2 right parenthesis. Line 2. My tuple equals left parenthesis 1 comma right parenthesis hash creates left parenthesis 1 right parenthesis. Line 3. My tuple equals left parenthesis 1 right parenthesis hash creates 1 not left parenthesis 1 right parenthesis. Line 4. My tuple equals 1 comma hash creates left parenthesis 1 right parenthesis."/>
          <p:cNvPicPr>
            <a:picLocks noChangeAspect="1"/>
          </p:cNvPicPr>
          <p:nvPr/>
        </p:nvPicPr>
        <p:blipFill>
          <a:blip r:embed="rId2"/>
          <a:stretch>
            <a:fillRect/>
          </a:stretch>
        </p:blipFill>
        <p:spPr>
          <a:xfrm>
            <a:off x="743380" y="2924095"/>
            <a:ext cx="7657240" cy="2687482"/>
          </a:xfrm>
          <a:prstGeom prst="rect">
            <a:avLst/>
          </a:prstGeom>
        </p:spPr>
      </p:pic>
    </p:spTree>
    <p:extLst>
      <p:ext uri="{BB962C8B-B14F-4D97-AF65-F5344CB8AC3E}">
        <p14:creationId xmlns:p14="http://schemas.microsoft.com/office/powerpoint/2010/main" val="42650713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Data Structures in General</a:t>
            </a:r>
            <a:endParaRPr lang="en-US" dirty="0"/>
          </a:p>
        </p:txBody>
      </p:sp>
    </p:spTree>
    <p:extLst>
      <p:ext uri="{BB962C8B-B14F-4D97-AF65-F5344CB8AC3E}">
        <p14:creationId xmlns:p14="http://schemas.microsoft.com/office/powerpoint/2010/main" val="4780136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 of data</a:t>
            </a:r>
            <a:endParaRPr lang="en-US" dirty="0"/>
          </a:p>
        </p:txBody>
      </p:sp>
      <p:sp>
        <p:nvSpPr>
          <p:cNvPr id="3" name="Content Placeholder 2"/>
          <p:cNvSpPr>
            <a:spLocks noGrp="1"/>
          </p:cNvSpPr>
          <p:nvPr>
            <p:ph idx="1"/>
          </p:nvPr>
        </p:nvSpPr>
        <p:spPr/>
        <p:txBody>
          <a:bodyPr/>
          <a:lstStyle/>
          <a:p>
            <a:r>
              <a:rPr lang="en-US" dirty="0" smtClean="0"/>
              <a:t>We have seen strings, lists and </a:t>
            </a:r>
            <a:r>
              <a:rPr lang="en-US" dirty="0" err="1" smtClean="0"/>
              <a:t>tuples</a:t>
            </a:r>
            <a:r>
              <a:rPr lang="en-US" dirty="0" smtClean="0"/>
              <a:t> so far</a:t>
            </a:r>
          </a:p>
          <a:p>
            <a:r>
              <a:rPr lang="en-US" dirty="0" smtClean="0"/>
              <a:t>Each is an organization of data that is useful for some things, not as useful for others.</a:t>
            </a:r>
            <a:endParaRPr lang="en-US" dirty="0"/>
          </a:p>
        </p:txBody>
      </p:sp>
    </p:spTree>
    <p:extLst>
      <p:ext uri="{BB962C8B-B14F-4D97-AF65-F5344CB8AC3E}">
        <p14:creationId xmlns:p14="http://schemas.microsoft.com/office/powerpoint/2010/main" val="11782063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data structure</a:t>
            </a:r>
            <a:endParaRPr lang="en-US" dirty="0"/>
          </a:p>
        </p:txBody>
      </p:sp>
      <p:sp>
        <p:nvSpPr>
          <p:cNvPr id="3" name="Content Placeholder 2"/>
          <p:cNvSpPr>
            <a:spLocks noGrp="1"/>
          </p:cNvSpPr>
          <p:nvPr>
            <p:ph idx="1"/>
          </p:nvPr>
        </p:nvSpPr>
        <p:spPr/>
        <p:txBody>
          <a:bodyPr/>
          <a:lstStyle/>
          <a:p>
            <a:r>
              <a:rPr lang="en-US" dirty="0" smtClean="0"/>
              <a:t>Efficient with respect to us (some algorithm)</a:t>
            </a:r>
          </a:p>
          <a:p>
            <a:r>
              <a:rPr lang="en-US" dirty="0" smtClean="0"/>
              <a:t>Efficient with respect to the amount of space used</a:t>
            </a:r>
          </a:p>
          <a:p>
            <a:r>
              <a:rPr lang="en-US" dirty="0" smtClean="0"/>
              <a:t>Efficient with respect to the time it takes to perform some operations</a:t>
            </a:r>
            <a:endParaRPr lang="en-US" dirty="0"/>
          </a:p>
        </p:txBody>
      </p:sp>
    </p:spTree>
    <p:extLst>
      <p:ext uri="{BB962C8B-B14F-4D97-AF65-F5344CB8AC3E}">
        <p14:creationId xmlns:p14="http://schemas.microsoft.com/office/powerpoint/2010/main" val="8516792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mtClean="0"/>
              <a:t>EPA Example</a:t>
            </a:r>
            <a:endParaRPr lang="en-US" dirty="0"/>
          </a:p>
        </p:txBody>
      </p:sp>
    </p:spTree>
    <p:extLst>
      <p:ext uri="{BB962C8B-B14F-4D97-AF65-F5344CB8AC3E}">
        <p14:creationId xmlns:p14="http://schemas.microsoft.com/office/powerpoint/2010/main" val="28820437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List Comprehensions</a:t>
            </a:r>
            <a:endParaRPr lang="en-US" dirty="0"/>
          </a:p>
        </p:txBody>
      </p:sp>
    </p:spTree>
    <p:extLst>
      <p:ext uri="{BB962C8B-B14F-4D97-AF65-F5344CB8AC3E}">
        <p14:creationId xmlns:p14="http://schemas.microsoft.com/office/powerpoint/2010/main" val="16095336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itle 1"/>
          <p:cNvSpPr>
            <a:spLocks noGrp="1" noChangeArrowheads="1"/>
          </p:cNvSpPr>
          <p:nvPr>
            <p:ph type="title"/>
          </p:nvPr>
        </p:nvSpPr>
        <p:spPr/>
        <p:txBody>
          <a:bodyPr/>
          <a:lstStyle/>
          <a:p>
            <a:r>
              <a:rPr lang="en-US" dirty="0" smtClean="0"/>
              <a:t>Lists are a Big </a:t>
            </a:r>
            <a:r>
              <a:rPr lang="en-US" dirty="0"/>
              <a:t>D</a:t>
            </a:r>
            <a:r>
              <a:rPr lang="en-US" dirty="0" smtClean="0"/>
              <a:t>eal!</a:t>
            </a:r>
            <a:endParaRPr lang="en-US" dirty="0"/>
          </a:p>
        </p:txBody>
      </p:sp>
      <p:sp>
        <p:nvSpPr>
          <p:cNvPr id="72708" name="Content Placeholder 3"/>
          <p:cNvSpPr>
            <a:spLocks noGrp="1" noChangeArrowheads="1"/>
          </p:cNvSpPr>
          <p:nvPr>
            <p:ph idx="1"/>
          </p:nvPr>
        </p:nvSpPr>
        <p:spPr/>
        <p:txBody>
          <a:bodyPr/>
          <a:lstStyle/>
          <a:p>
            <a:r>
              <a:rPr lang="en-US" smtClean="0"/>
              <a:t>The use of lists in Python is a major part of its power</a:t>
            </a:r>
          </a:p>
          <a:p>
            <a:r>
              <a:rPr lang="en-US" smtClean="0"/>
              <a:t>Lists are very useful and can be used to accomplish many tasks</a:t>
            </a:r>
          </a:p>
          <a:p>
            <a:r>
              <a:rPr lang="en-US" smtClean="0"/>
              <a:t>Therefore Python provides some pretty powerful support to make common list tasks easier</a:t>
            </a:r>
            <a:endParaRPr lang="en-US"/>
          </a:p>
        </p:txBody>
      </p:sp>
    </p:spTree>
    <p:extLst>
      <p:ext uri="{BB962C8B-B14F-4D97-AF65-F5344CB8AC3E}">
        <p14:creationId xmlns:p14="http://schemas.microsoft.com/office/powerpoint/2010/main" val="34069806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itle 1"/>
          <p:cNvSpPr>
            <a:spLocks noGrp="1" noChangeArrowheads="1"/>
          </p:cNvSpPr>
          <p:nvPr>
            <p:ph type="title"/>
          </p:nvPr>
        </p:nvSpPr>
        <p:spPr/>
        <p:txBody>
          <a:bodyPr/>
          <a:lstStyle/>
          <a:p>
            <a:r>
              <a:rPr lang="en-US" smtClean="0"/>
              <a:t>Constructing lists</a:t>
            </a:r>
            <a:endParaRPr lang="en-US"/>
          </a:p>
        </p:txBody>
      </p:sp>
      <p:sp>
        <p:nvSpPr>
          <p:cNvPr id="73736" name="Content Placeholder 2"/>
          <p:cNvSpPr>
            <a:spLocks noGrp="1" noChangeArrowheads="1"/>
          </p:cNvSpPr>
          <p:nvPr>
            <p:ph idx="1"/>
          </p:nvPr>
        </p:nvSpPr>
        <p:spPr>
          <a:xfrm>
            <a:off x="457200" y="1600200"/>
            <a:ext cx="5424055" cy="580697"/>
          </a:xfrm>
        </p:spPr>
        <p:txBody>
          <a:bodyPr/>
          <a:lstStyle/>
          <a:p>
            <a:pPr marL="0" indent="0">
              <a:buNone/>
            </a:pPr>
            <a:r>
              <a:rPr lang="en-US" dirty="0" smtClean="0"/>
              <a:t>One way is a "list comprehension"</a:t>
            </a:r>
          </a:p>
        </p:txBody>
      </p:sp>
      <p:pic>
        <p:nvPicPr>
          <p:cNvPr id="5" name="Picture 4" descr="A line of code, as follows. Left bracket n for n in range left parenthesis 1 comma 5 right parenthesis right bracket."/>
          <p:cNvPicPr>
            <a:picLocks noChangeAspect="1"/>
          </p:cNvPicPr>
          <p:nvPr/>
        </p:nvPicPr>
        <p:blipFill>
          <a:blip r:embed="rId2"/>
          <a:stretch>
            <a:fillRect/>
          </a:stretch>
        </p:blipFill>
        <p:spPr>
          <a:xfrm>
            <a:off x="362796" y="2180897"/>
            <a:ext cx="5322269" cy="749873"/>
          </a:xfrm>
          <a:prstGeom prst="rect">
            <a:avLst/>
          </a:prstGeom>
        </p:spPr>
      </p:pic>
      <p:sp>
        <p:nvSpPr>
          <p:cNvPr id="73738" name="Text Box 8"/>
          <p:cNvSpPr txBox="1">
            <a:spLocks noChangeArrowheads="1"/>
          </p:cNvSpPr>
          <p:nvPr/>
        </p:nvSpPr>
        <p:spPr bwMode="auto">
          <a:xfrm>
            <a:off x="2490110" y="3090832"/>
            <a:ext cx="3194955" cy="461665"/>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dirty="0"/>
              <a:t>mark the comp with [ ]</a:t>
            </a:r>
          </a:p>
        </p:txBody>
      </p:sp>
      <p:pic>
        <p:nvPicPr>
          <p:cNvPr id="4" name="Picture 3" descr="A line of code, as follows. Left bracket n right bracket for n in range left parenthesis 1 comma 5 right parenthesis right bracket."/>
          <p:cNvPicPr>
            <a:picLocks noChangeAspect="1"/>
          </p:cNvPicPr>
          <p:nvPr/>
        </p:nvPicPr>
        <p:blipFill>
          <a:blip r:embed="rId3"/>
          <a:stretch>
            <a:fillRect/>
          </a:stretch>
        </p:blipFill>
        <p:spPr>
          <a:xfrm>
            <a:off x="2328121" y="3461938"/>
            <a:ext cx="6358679" cy="1243692"/>
          </a:xfrm>
          <a:prstGeom prst="rect">
            <a:avLst/>
          </a:prstGeom>
        </p:spPr>
      </p:pic>
      <p:sp>
        <p:nvSpPr>
          <p:cNvPr id="37907" name="Text Box 19"/>
          <p:cNvSpPr txBox="1">
            <a:spLocks noChangeArrowheads="1"/>
          </p:cNvSpPr>
          <p:nvPr/>
        </p:nvSpPr>
        <p:spPr bwMode="auto">
          <a:xfrm>
            <a:off x="662230" y="4571711"/>
            <a:ext cx="1296900" cy="830997"/>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dirty="0"/>
              <a:t>returns </a:t>
            </a:r>
          </a:p>
          <a:p>
            <a:r>
              <a:rPr lang="en-US" sz="2400" dirty="0"/>
              <a:t>[1,2,3,4]</a:t>
            </a:r>
          </a:p>
        </p:txBody>
      </p:sp>
      <p:sp>
        <p:nvSpPr>
          <p:cNvPr id="73741" name="Text Box 13"/>
          <p:cNvSpPr txBox="1">
            <a:spLocks noChangeArrowheads="1"/>
          </p:cNvSpPr>
          <p:nvPr/>
        </p:nvSpPr>
        <p:spPr bwMode="auto">
          <a:xfrm>
            <a:off x="2270125" y="4689475"/>
            <a:ext cx="1326555" cy="830997"/>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dirty="0"/>
              <a:t>what we</a:t>
            </a:r>
          </a:p>
          <a:p>
            <a:r>
              <a:rPr lang="en-US" sz="2400" dirty="0"/>
              <a:t>collect</a:t>
            </a:r>
          </a:p>
        </p:txBody>
      </p:sp>
      <p:sp>
        <p:nvSpPr>
          <p:cNvPr id="73743" name="Text Box 17"/>
          <p:cNvSpPr txBox="1">
            <a:spLocks noChangeArrowheads="1"/>
          </p:cNvSpPr>
          <p:nvPr/>
        </p:nvSpPr>
        <p:spPr bwMode="auto">
          <a:xfrm>
            <a:off x="4556125" y="4537075"/>
            <a:ext cx="3482193" cy="1938992"/>
          </a:xfrm>
          <a:prstGeom prst="rect">
            <a:avLst/>
          </a:prstGeom>
          <a:noFill/>
          <a:ln w="12700">
            <a:noFill/>
            <a:miter lim="800000"/>
            <a:headEnd type="none" w="sm" len="sm"/>
            <a:tailEnd type="none" w="sm" len="sm"/>
          </a:ln>
        </p:spPr>
        <p:txBody>
          <a:bodyPr wrap="none">
            <a:prstTxWarp prst="textNoShape">
              <a:avLst/>
            </a:prstTxWarp>
            <a:spAutoFit/>
          </a:bodyPr>
          <a:lstStyle/>
          <a:p>
            <a:r>
              <a:rPr lang="en-US" sz="2400" dirty="0"/>
              <a:t>what we iterate</a:t>
            </a:r>
          </a:p>
          <a:p>
            <a:r>
              <a:rPr lang="en-US" sz="2400" dirty="0"/>
              <a:t>through. Note that</a:t>
            </a:r>
          </a:p>
          <a:p>
            <a:r>
              <a:rPr lang="en-US" sz="2400" dirty="0"/>
              <a:t>we iterate over a set of </a:t>
            </a:r>
          </a:p>
          <a:p>
            <a:r>
              <a:rPr lang="en-US" sz="2400" dirty="0"/>
              <a:t>values and collect some</a:t>
            </a:r>
          </a:p>
          <a:p>
            <a:r>
              <a:rPr lang="en-US" sz="2400" dirty="0"/>
              <a:t>(in this case all) of them</a:t>
            </a:r>
          </a:p>
        </p:txBody>
      </p:sp>
    </p:spTree>
    <p:extLst>
      <p:ext uri="{BB962C8B-B14F-4D97-AF65-F5344CB8AC3E}">
        <p14:creationId xmlns:p14="http://schemas.microsoft.com/office/powerpoint/2010/main" val="22412719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Title 2"/>
          <p:cNvSpPr>
            <a:spLocks noGrp="1" noChangeArrowheads="1"/>
          </p:cNvSpPr>
          <p:nvPr>
            <p:ph type="title"/>
          </p:nvPr>
        </p:nvSpPr>
        <p:spPr/>
        <p:txBody>
          <a:bodyPr/>
          <a:lstStyle/>
          <a:p>
            <a:r>
              <a:rPr lang="en-US" dirty="0" smtClean="0"/>
              <a:t>Modifying What We Collect</a:t>
            </a:r>
            <a:endParaRPr lang="en-US" dirty="0"/>
          </a:p>
        </p:txBody>
      </p:sp>
      <p:pic>
        <p:nvPicPr>
          <p:cNvPr id="2" name="Picture 1" descr="A line of code, as follows. Left bracket n asterisk asterisk 2 for n in range left parenthesis 1 comma 6 right parenthesis right bracket."/>
          <p:cNvPicPr>
            <a:picLocks noChangeAspect="1"/>
          </p:cNvPicPr>
          <p:nvPr/>
        </p:nvPicPr>
        <p:blipFill>
          <a:blip r:embed="rId2"/>
          <a:stretch>
            <a:fillRect/>
          </a:stretch>
        </p:blipFill>
        <p:spPr>
          <a:xfrm>
            <a:off x="249382" y="1714500"/>
            <a:ext cx="6169687" cy="749873"/>
          </a:xfrm>
          <a:prstGeom prst="rect">
            <a:avLst/>
          </a:prstGeom>
        </p:spPr>
      </p:pic>
      <p:sp>
        <p:nvSpPr>
          <p:cNvPr id="74756" name="Content Placeholder 3"/>
          <p:cNvSpPr>
            <a:spLocks noGrp="1" noChangeArrowheads="1"/>
          </p:cNvSpPr>
          <p:nvPr>
            <p:ph idx="1"/>
          </p:nvPr>
        </p:nvSpPr>
        <p:spPr>
          <a:xfrm>
            <a:off x="457200" y="2350073"/>
            <a:ext cx="8229600" cy="3776090"/>
          </a:xfrm>
        </p:spPr>
        <p:txBody>
          <a:bodyPr/>
          <a:lstStyle/>
          <a:p>
            <a:pPr marL="0" indent="0">
              <a:buNone/>
            </a:pPr>
            <a:r>
              <a:rPr lang="en-US" dirty="0" smtClean="0"/>
              <a:t>returns </a:t>
            </a:r>
            <a:r>
              <a:rPr lang="en-US" dirty="0" smtClean="0">
                <a:latin typeface="Courier New"/>
                <a:cs typeface="Courier New"/>
              </a:rPr>
              <a:t>[1,4,9,16,25]</a:t>
            </a:r>
            <a:r>
              <a:rPr lang="en-US" dirty="0" smtClean="0"/>
              <a:t>. Note that we can only change the values we are iterating over, in this case </a:t>
            </a:r>
            <a:r>
              <a:rPr lang="en-US" dirty="0" err="1" smtClean="0">
                <a:solidFill>
                  <a:srgbClr val="660066"/>
                </a:solidFill>
                <a:latin typeface="Courier New"/>
                <a:cs typeface="Courier New"/>
              </a:rPr>
              <a:t>n</a:t>
            </a:r>
            <a:endParaRPr lang="en-US" dirty="0">
              <a:solidFill>
                <a:srgbClr val="660066"/>
              </a:solidFill>
              <a:latin typeface="Courier New"/>
              <a:cs typeface="Courier New"/>
            </a:endParaRPr>
          </a:p>
        </p:txBody>
      </p:sp>
    </p:spTree>
    <p:extLst>
      <p:ext uri="{BB962C8B-B14F-4D97-AF65-F5344CB8AC3E}">
        <p14:creationId xmlns:p14="http://schemas.microsoft.com/office/powerpoint/2010/main" val="1245147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Lists</a:t>
            </a:r>
            <a:endParaRPr lang="en-US" dirty="0"/>
          </a:p>
        </p:txBody>
      </p:sp>
    </p:spTree>
    <p:extLst>
      <p:ext uri="{BB962C8B-B14F-4D97-AF65-F5344CB8AC3E}">
        <p14:creationId xmlns:p14="http://schemas.microsoft.com/office/powerpoint/2010/main" val="7279234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itle 1"/>
          <p:cNvSpPr>
            <a:spLocks noGrp="1" noChangeArrowheads="1"/>
          </p:cNvSpPr>
          <p:nvPr>
            <p:ph type="title"/>
          </p:nvPr>
        </p:nvSpPr>
        <p:spPr/>
        <p:txBody>
          <a:bodyPr/>
          <a:lstStyle/>
          <a:p>
            <a:r>
              <a:rPr lang="en-US" dirty="0" smtClean="0"/>
              <a:t>Multiple Collects</a:t>
            </a:r>
            <a:endParaRPr lang="en-US" dirty="0"/>
          </a:p>
        </p:txBody>
      </p:sp>
      <p:pic>
        <p:nvPicPr>
          <p:cNvPr id="4" name="Picture 3" descr="A line of code, as follows. left bracket x plus y for x in range left parenthesis 1 comma 4 right parenthesis for y in range left parenthesis 1 comma 4 right parenthesis right bracket."/>
          <p:cNvPicPr>
            <a:picLocks noChangeAspect="1"/>
          </p:cNvPicPr>
          <p:nvPr/>
        </p:nvPicPr>
        <p:blipFill>
          <a:blip r:embed="rId2"/>
          <a:stretch>
            <a:fillRect/>
          </a:stretch>
        </p:blipFill>
        <p:spPr>
          <a:xfrm>
            <a:off x="571499" y="1690453"/>
            <a:ext cx="8011391" cy="585383"/>
          </a:xfrm>
          <a:prstGeom prst="rect">
            <a:avLst/>
          </a:prstGeom>
        </p:spPr>
      </p:pic>
      <p:sp>
        <p:nvSpPr>
          <p:cNvPr id="39939" name="Content Placeholder 2"/>
          <p:cNvSpPr>
            <a:spLocks noGrp="1" noChangeArrowheads="1"/>
          </p:cNvSpPr>
          <p:nvPr>
            <p:ph idx="1"/>
          </p:nvPr>
        </p:nvSpPr>
        <p:spPr>
          <a:xfrm>
            <a:off x="457200" y="2171700"/>
            <a:ext cx="8229600" cy="810491"/>
          </a:xfrm>
        </p:spPr>
        <p:txBody>
          <a:bodyPr/>
          <a:lstStyle/>
          <a:p>
            <a:pPr>
              <a:buNone/>
            </a:pPr>
            <a:r>
              <a:rPr lang="en-US" dirty="0" smtClean="0"/>
              <a:t>It is as if we had done the following:</a:t>
            </a:r>
          </a:p>
        </p:txBody>
      </p:sp>
      <p:pic>
        <p:nvPicPr>
          <p:cNvPr id="3" name="Picture 4" descr="Code has 5 lines, as follows. Line 1. My underscore list equals left bracket right bracket. Line 2. For x in range left parenthesis 1 comma 4 right parenthesis colon. Line 3. For y in range left parenthesis 1 comma 4 right parenthesis colon. Line 4, indented once. My underscore list period append left parenthesis x plus y right parenthesis. Line 5. Right arrow left bracket 2 comma 3 comma 4 comma 3 comma 4 comma 5 comma 4 comma 5 comma 6 right bracket."/>
          <p:cNvPicPr>
            <a:picLocks noChangeAspect="1"/>
          </p:cNvPicPr>
          <p:nvPr/>
        </p:nvPicPr>
        <p:blipFill>
          <a:blip r:embed="rId3"/>
          <a:stretch>
            <a:fillRect/>
          </a:stretch>
        </p:blipFill>
        <p:spPr>
          <a:xfrm>
            <a:off x="1378417" y="3363487"/>
            <a:ext cx="4928865" cy="2762676"/>
          </a:xfrm>
          <a:prstGeom prst="rect">
            <a:avLst/>
          </a:prstGeom>
        </p:spPr>
      </p:pic>
    </p:spTree>
    <p:extLst>
      <p:ext uri="{BB962C8B-B14F-4D97-AF65-F5344CB8AC3E}">
        <p14:creationId xmlns:p14="http://schemas.microsoft.com/office/powerpoint/2010/main" val="4973607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itle 1"/>
          <p:cNvSpPr>
            <a:spLocks noGrp="1" noChangeArrowheads="1"/>
          </p:cNvSpPr>
          <p:nvPr>
            <p:ph type="title"/>
          </p:nvPr>
        </p:nvSpPr>
        <p:spPr/>
        <p:txBody>
          <a:bodyPr/>
          <a:lstStyle/>
          <a:p>
            <a:r>
              <a:rPr lang="en-US" dirty="0" smtClean="0"/>
              <a:t>Modifying What Gets Collected</a:t>
            </a:r>
            <a:endParaRPr lang="en-US" dirty="0"/>
          </a:p>
        </p:txBody>
      </p:sp>
      <p:pic>
        <p:nvPicPr>
          <p:cNvPr id="2" name="Picture 1" descr="A line of code, as follows. Left bracket c for c in double quote Hi there mom double quote if c period is upper left parenthesis right parenthesis right bracket."/>
          <p:cNvPicPr>
            <a:picLocks noChangeAspect="1"/>
          </p:cNvPicPr>
          <p:nvPr/>
        </p:nvPicPr>
        <p:blipFill>
          <a:blip r:embed="rId3"/>
          <a:stretch>
            <a:fillRect/>
          </a:stretch>
        </p:blipFill>
        <p:spPr>
          <a:xfrm>
            <a:off x="363682" y="1753240"/>
            <a:ext cx="7730836" cy="615886"/>
          </a:xfrm>
          <a:prstGeom prst="rect">
            <a:avLst/>
          </a:prstGeom>
        </p:spPr>
      </p:pic>
      <p:sp>
        <p:nvSpPr>
          <p:cNvPr id="40963" name="Content Placeholder 2"/>
          <p:cNvSpPr>
            <a:spLocks noGrp="1" noChangeArrowheads="1"/>
          </p:cNvSpPr>
          <p:nvPr>
            <p:ph idx="1"/>
          </p:nvPr>
        </p:nvSpPr>
        <p:spPr>
          <a:xfrm>
            <a:off x="457200" y="2369126"/>
            <a:ext cx="8229600" cy="3682249"/>
          </a:xfrm>
        </p:spPr>
        <p:txBody>
          <a:bodyPr/>
          <a:lstStyle/>
          <a:p>
            <a:r>
              <a:rPr lang="en-US" dirty="0" smtClean="0"/>
              <a:t>The</a:t>
            </a:r>
            <a:r>
              <a:rPr lang="en-US" dirty="0" smtClean="0">
                <a:solidFill>
                  <a:srgbClr val="660066"/>
                </a:solidFill>
                <a:latin typeface="Courier New"/>
                <a:cs typeface="Courier New"/>
              </a:rPr>
              <a:t> if </a:t>
            </a:r>
            <a:r>
              <a:rPr lang="en-US" dirty="0" smtClean="0"/>
              <a:t>part of the comprehensive controls which of the iterated values is collected at the end. Only those values which make the if part true will be collected</a:t>
            </a:r>
          </a:p>
          <a:p>
            <a:pPr>
              <a:buNone/>
            </a:pPr>
            <a:r>
              <a:rPr lang="en-US" dirty="0" smtClean="0">
                <a:solidFill>
                  <a:srgbClr val="34348E"/>
                </a:solidFill>
              </a:rPr>
              <a:t>	</a:t>
            </a:r>
            <a:r>
              <a:rPr lang="en-US" dirty="0" smtClean="0">
                <a:solidFill>
                  <a:srgbClr val="34348E"/>
                </a:solidFill>
                <a:latin typeface="Courier New"/>
                <a:ea typeface="ＭＳ Ｐゴシック" pitchFamily="-111" charset="-128"/>
                <a:cs typeface="Courier New"/>
                <a:sym typeface="Symbol" pitchFamily="-111" charset="2"/>
              </a:rPr>
              <a:t></a:t>
            </a:r>
            <a:r>
              <a:rPr lang="en-US" dirty="0" smtClean="0">
                <a:solidFill>
                  <a:srgbClr val="34348E"/>
                </a:solidFill>
              </a:rPr>
              <a:t> [‘H</a:t>
            </a:r>
            <a:r>
              <a:rPr lang="fr-FR" dirty="0" smtClean="0">
                <a:solidFill>
                  <a:srgbClr val="34348E"/>
                </a:solidFill>
              </a:rPr>
              <a:t>’</a:t>
            </a:r>
            <a:r>
              <a:rPr lang="en-US" dirty="0" smtClean="0">
                <a:solidFill>
                  <a:srgbClr val="34348E"/>
                </a:solidFill>
              </a:rPr>
              <a:t>, ‘T’,‘M</a:t>
            </a:r>
            <a:r>
              <a:rPr lang="fr-FR" dirty="0" smtClean="0">
                <a:solidFill>
                  <a:srgbClr val="34348E"/>
                </a:solidFill>
              </a:rPr>
              <a:t>’</a:t>
            </a:r>
            <a:r>
              <a:rPr lang="en-US" dirty="0" smtClean="0">
                <a:solidFill>
                  <a:srgbClr val="34348E"/>
                </a:solidFill>
              </a:rPr>
              <a:t>]</a:t>
            </a:r>
            <a:endParaRPr lang="en-US" dirty="0">
              <a:solidFill>
                <a:srgbClr val="34348E"/>
              </a:solidFill>
            </a:endParaRPr>
          </a:p>
        </p:txBody>
      </p:sp>
    </p:spTree>
    <p:extLst>
      <p:ext uri="{BB962C8B-B14F-4D97-AF65-F5344CB8AC3E}">
        <p14:creationId xmlns:p14="http://schemas.microsoft.com/office/powerpoint/2010/main" val="15721684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Reminder, rules so far</a:t>
            </a:r>
            <a:endParaRPr lang="en-US" dirty="0"/>
          </a:p>
        </p:txBody>
      </p:sp>
      <p:sp>
        <p:nvSpPr>
          <p:cNvPr id="5" name="Content Placeholder 4"/>
          <p:cNvSpPr>
            <a:spLocks noGrp="1"/>
          </p:cNvSpPr>
          <p:nvPr>
            <p:ph idx="1"/>
          </p:nvPr>
        </p:nvSpPr>
        <p:spPr/>
        <p:txBody>
          <a:bodyPr/>
          <a:lstStyle/>
          <a:p>
            <a:pPr marL="429768" indent="-429768">
              <a:buFontTx/>
              <a:buAutoNum type="arabicPeriod"/>
            </a:pPr>
            <a:r>
              <a:rPr lang="en-US" sz="2000" dirty="0">
                <a:ea typeface="ＭＳ Ｐゴシック" charset="0"/>
              </a:rPr>
              <a:t>Think before you program!</a:t>
            </a:r>
          </a:p>
          <a:p>
            <a:pPr marL="429768" indent="-429768">
              <a:buFontTx/>
              <a:buAutoNum type="arabicPeriod"/>
            </a:pPr>
            <a:r>
              <a:rPr lang="en-US" sz="2000" dirty="0">
                <a:ea typeface="ＭＳ Ｐゴシック" charset="0"/>
              </a:rPr>
              <a:t>A program is a human-readable essay on problem solving that also happens to execute on a computer.</a:t>
            </a:r>
          </a:p>
          <a:p>
            <a:pPr marL="429768" indent="-429768">
              <a:buFontTx/>
              <a:buAutoNum type="arabicPeriod"/>
            </a:pPr>
            <a:r>
              <a:rPr lang="en-US" sz="2000" dirty="0">
                <a:ea typeface="ＭＳ Ｐゴシック" charset="0"/>
              </a:rPr>
              <a:t>The best way to </a:t>
            </a:r>
            <a:r>
              <a:rPr lang="en-US" sz="2000" dirty="0" err="1">
                <a:ea typeface="ＭＳ Ｐゴシック" charset="0"/>
              </a:rPr>
              <a:t>imporve</a:t>
            </a:r>
            <a:r>
              <a:rPr lang="en-US" sz="2000" dirty="0">
                <a:ea typeface="ＭＳ Ｐゴシック" charset="0"/>
              </a:rPr>
              <a:t> your programming and problem solving skills is to practice!</a:t>
            </a:r>
          </a:p>
          <a:p>
            <a:pPr marL="429768" indent="-429768">
              <a:buFontTx/>
              <a:buAutoNum type="arabicPeriod"/>
            </a:pPr>
            <a:r>
              <a:rPr lang="en-US" sz="2000" dirty="0">
                <a:ea typeface="ＭＳ Ｐゴシック" charset="0"/>
              </a:rPr>
              <a:t>A foolish consistency is the hobgoblin of little minds</a:t>
            </a:r>
          </a:p>
          <a:p>
            <a:pPr marL="429768" indent="-429768">
              <a:buFontTx/>
              <a:buAutoNum type="arabicPeriod"/>
            </a:pPr>
            <a:r>
              <a:rPr lang="en-US" sz="2000" dirty="0">
                <a:ea typeface="ＭＳ Ｐゴシック" charset="0"/>
              </a:rPr>
              <a:t>Test your code, often and thoroughly</a:t>
            </a:r>
          </a:p>
          <a:p>
            <a:pPr marL="429768" indent="-429768">
              <a:buFontTx/>
              <a:buAutoNum type="arabicPeriod"/>
            </a:pPr>
            <a:r>
              <a:rPr lang="en-US" sz="2000" dirty="0">
                <a:ea typeface="ＭＳ Ｐゴシック" charset="0"/>
              </a:rPr>
              <a:t>If it was hard to write, it is probably hard to read. Add a comment. </a:t>
            </a:r>
            <a:endParaRPr lang="en-US" sz="2000" dirty="0" smtClean="0">
              <a:ea typeface="ＭＳ Ｐゴシック" charset="0"/>
            </a:endParaRPr>
          </a:p>
          <a:p>
            <a:pPr marL="429768" indent="-429768">
              <a:buFontTx/>
              <a:buAutoNum type="arabicPeriod"/>
            </a:pPr>
            <a:r>
              <a:rPr lang="en-US" sz="2000" dirty="0" smtClean="0">
                <a:ea typeface="ＭＳ Ｐゴシック" charset="0"/>
              </a:rPr>
              <a:t>All input is evil, unless proven otherwise.</a:t>
            </a:r>
          </a:p>
          <a:p>
            <a:pPr marL="429768" indent="-429768">
              <a:buFontTx/>
              <a:buAutoNum type="arabicPeriod"/>
            </a:pPr>
            <a:r>
              <a:rPr lang="en-US" sz="2000" dirty="0" smtClean="0">
                <a:ea typeface="ＭＳ Ｐゴシック" charset="0"/>
              </a:rPr>
              <a:t>A function should do one thing.</a:t>
            </a:r>
            <a:endParaRPr lang="en-US" sz="2000" dirty="0">
              <a:ea typeface="ＭＳ Ｐゴシック" charset="0"/>
            </a:endParaRPr>
          </a:p>
        </p:txBody>
      </p:sp>
    </p:spTree>
    <p:extLst>
      <p:ext uri="{BB962C8B-B14F-4D97-AF65-F5344CB8AC3E}">
        <p14:creationId xmlns:p14="http://schemas.microsoft.com/office/powerpoint/2010/main" val="22481597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Picture"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715650" y="2310096"/>
            <a:ext cx="7419975" cy="2466975"/>
          </a:xfrm>
          <a:prstGeom prst="rect">
            <a:avLst/>
          </a:prstGeom>
          <a:noFill/>
          <a:ln>
            <a:noFill/>
          </a:ln>
        </p:spPr>
      </p:pic>
    </p:spTree>
    <p:extLst>
      <p:ext uri="{BB962C8B-B14F-4D97-AF65-F5344CB8AC3E}">
        <p14:creationId xmlns:p14="http://schemas.microsoft.com/office/powerpoint/2010/main" val="1266235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p:txBody>
          <a:bodyPr/>
          <a:lstStyle/>
          <a:p>
            <a:r>
              <a:rPr lang="en-US" smtClean="0"/>
              <a:t>The Python List Data Structure</a:t>
            </a:r>
            <a:endParaRPr lang="en-US"/>
          </a:p>
        </p:txBody>
      </p:sp>
      <p:sp>
        <p:nvSpPr>
          <p:cNvPr id="24579" name="Content Placeholder 2"/>
          <p:cNvSpPr>
            <a:spLocks noGrp="1" noChangeArrowheads="1"/>
          </p:cNvSpPr>
          <p:nvPr>
            <p:ph idx="1"/>
          </p:nvPr>
        </p:nvSpPr>
        <p:spPr/>
        <p:txBody>
          <a:bodyPr/>
          <a:lstStyle/>
          <a:p>
            <a:r>
              <a:rPr lang="en-US" smtClean="0"/>
              <a:t>a list is an ordered sequence of items.</a:t>
            </a:r>
          </a:p>
          <a:p>
            <a:r>
              <a:rPr lang="en-US" smtClean="0"/>
              <a:t>you have seen such a sequence before in a string. A string is just a particular kind of list (what kind)?</a:t>
            </a:r>
            <a:endParaRPr lang="en-US" dirty="0"/>
          </a:p>
        </p:txBody>
      </p:sp>
    </p:spTree>
    <p:extLst>
      <p:ext uri="{BB962C8B-B14F-4D97-AF65-F5344CB8AC3E}">
        <p14:creationId xmlns:p14="http://schemas.microsoft.com/office/powerpoint/2010/main" val="4012901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List </a:t>
            </a:r>
            <a:r>
              <a:rPr lang="en-US" sz="2000" b="0" dirty="0" smtClean="0"/>
              <a:t>(1 of 2)</a:t>
            </a:r>
            <a:endParaRPr lang="en-US" b="0" dirty="0"/>
          </a:p>
        </p:txBody>
      </p:sp>
      <p:sp>
        <p:nvSpPr>
          <p:cNvPr id="3" name="Content Placeholder 2"/>
          <p:cNvSpPr>
            <a:spLocks noGrp="1"/>
          </p:cNvSpPr>
          <p:nvPr>
            <p:ph idx="1"/>
          </p:nvPr>
        </p:nvSpPr>
        <p:spPr/>
        <p:txBody>
          <a:bodyPr/>
          <a:lstStyle/>
          <a:p>
            <a:r>
              <a:rPr lang="en-US" dirty="0" smtClean="0"/>
              <a:t>Like all data structures, lists have a </a:t>
            </a:r>
            <a:r>
              <a:rPr lang="en-US" b="1" dirty="0" smtClean="0"/>
              <a:t>constructor</a:t>
            </a:r>
            <a:r>
              <a:rPr lang="en-US" dirty="0" smtClean="0"/>
              <a:t>, named the same as the data structure. It takes an </a:t>
            </a:r>
            <a:r>
              <a:rPr lang="en-US" dirty="0" err="1" smtClean="0"/>
              <a:t>iterable</a:t>
            </a:r>
            <a:r>
              <a:rPr lang="en-US" dirty="0" smtClean="0"/>
              <a:t> data structure and </a:t>
            </a:r>
            <a:r>
              <a:rPr lang="en-US" b="1" dirty="0" smtClean="0"/>
              <a:t>adds each item </a:t>
            </a:r>
            <a:r>
              <a:rPr lang="en-US" dirty="0" smtClean="0"/>
              <a:t>to the list</a:t>
            </a:r>
          </a:p>
          <a:p>
            <a:r>
              <a:rPr lang="en-US" dirty="0" smtClean="0"/>
              <a:t>It also has a shortcut, the use of square brackets [ ] to indicate explicit items.</a:t>
            </a:r>
            <a:endParaRPr lang="en-US" dirty="0"/>
          </a:p>
        </p:txBody>
      </p:sp>
    </p:spTree>
    <p:extLst>
      <p:ext uri="{BB962C8B-B14F-4D97-AF65-F5344CB8AC3E}">
        <p14:creationId xmlns:p14="http://schemas.microsoft.com/office/powerpoint/2010/main" val="1896346955"/>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16948</TotalTime>
  <Words>1735</Words>
  <Application>Microsoft Office PowerPoint</Application>
  <PresentationFormat>On-screen Show (4:3)</PresentationFormat>
  <Paragraphs>199</Paragraphs>
  <Slides>73</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ＭＳ Ｐゴシック</vt:lpstr>
      <vt:lpstr>Arial</vt:lpstr>
      <vt:lpstr>Arial Body</vt:lpstr>
      <vt:lpstr>Courier New</vt:lpstr>
      <vt:lpstr>Noto Sans Symbols</vt:lpstr>
      <vt:lpstr>Segoe UI Emoji</vt:lpstr>
      <vt:lpstr>Symbol</vt:lpstr>
      <vt:lpstr>Times New Roman</vt:lpstr>
      <vt:lpstr>Verdana</vt:lpstr>
      <vt:lpstr>Wingdings</vt:lpstr>
      <vt:lpstr>508 Lecture</vt:lpstr>
      <vt:lpstr>The Practice of Computing Using Python</vt:lpstr>
      <vt:lpstr>Data Structures </vt:lpstr>
      <vt:lpstr>Data Structures and algorithms</vt:lpstr>
      <vt:lpstr>Data Structures</vt:lpstr>
      <vt:lpstr>Kinds of data structures</vt:lpstr>
      <vt:lpstr>Python built in data structures</vt:lpstr>
      <vt:lpstr>Lists</vt:lpstr>
      <vt:lpstr>The Python List Data Structure</vt:lpstr>
      <vt:lpstr>Make a List (1 of 2)</vt:lpstr>
      <vt:lpstr>Make a List (2 of 2)</vt:lpstr>
      <vt:lpstr>Similarities with Strings</vt:lpstr>
      <vt:lpstr>Operators</vt:lpstr>
      <vt:lpstr>Differences Between Lists and Strings</vt:lpstr>
      <vt:lpstr>Figure 7.1 The Structure of a list</vt:lpstr>
      <vt:lpstr>Indexing</vt:lpstr>
      <vt:lpstr>List of Lists</vt:lpstr>
      <vt:lpstr>List Functions</vt:lpstr>
      <vt:lpstr>Iteration</vt:lpstr>
      <vt:lpstr>Mutable</vt:lpstr>
      <vt:lpstr>Change an object's Contents</vt:lpstr>
      <vt:lpstr>Lists are Mutable</vt:lpstr>
      <vt:lpstr>List methods</vt:lpstr>
      <vt:lpstr>Again, Lists Have Methods </vt:lpstr>
      <vt:lpstr>Some New Methods</vt:lpstr>
      <vt:lpstr>More About List Methods</vt:lpstr>
      <vt:lpstr>Unusual Results</vt:lpstr>
      <vt:lpstr>Split</vt:lpstr>
      <vt:lpstr>Sorting</vt:lpstr>
      <vt:lpstr>Reverse Words in a String</vt:lpstr>
      <vt:lpstr>Sorted function</vt:lpstr>
      <vt:lpstr>Some Examples</vt:lpstr>
      <vt:lpstr>Anagram example</vt:lpstr>
      <vt:lpstr>Code Listing 7.1</vt:lpstr>
      <vt:lpstr>Code Listing 7.3 Full Program</vt:lpstr>
      <vt:lpstr>Repeat Input Prompt for Valid Input</vt:lpstr>
      <vt:lpstr>Code Listing 7.4 Check those errors</vt:lpstr>
      <vt:lpstr>Code Listing 7.5 Words from text file</vt:lpstr>
      <vt:lpstr>Code Listing 7.7 Unique Words, Gettysburg Address (1 of 2)</vt:lpstr>
      <vt:lpstr>Code Listing 7.7 Unique Words, Gettysburg Address (2 of 2)</vt:lpstr>
      <vt:lpstr>More about mutables</vt:lpstr>
      <vt:lpstr>Reminder, assignment</vt:lpstr>
      <vt:lpstr>Figure 7.2 Namespace Snapshot #1</vt:lpstr>
      <vt:lpstr>Immutables</vt:lpstr>
      <vt:lpstr>Figure 7.3 Modification of a Reference to an Immutable Object</vt:lpstr>
      <vt:lpstr>Mutability </vt:lpstr>
      <vt:lpstr>Figure 7.4 Namespace Snapshot after Assigning Mutable Objects</vt:lpstr>
      <vt:lpstr>Figure 7.5 Modification of Shared, Mutable Objects</vt:lpstr>
      <vt:lpstr>Copying</vt:lpstr>
      <vt:lpstr>Figure 7.6 Making a Distinct Copy of a Mutable Object</vt:lpstr>
      <vt:lpstr>Sort_of/depends</vt:lpstr>
      <vt:lpstr>Figure 7.7 Self-Referencing</vt:lpstr>
      <vt:lpstr>Figure 7.8 Simple Lists Before Append</vt:lpstr>
      <vt:lpstr>Figure 7.9 Lists After Append</vt:lpstr>
      <vt:lpstr>Figure 7.10 Final State of Copying Example</vt:lpstr>
      <vt:lpstr>Shallow Versus Deep</vt:lpstr>
      <vt:lpstr>Figure 7.12 Using the Copy Module for a Deep Copy</vt:lpstr>
      <vt:lpstr>Tuples </vt:lpstr>
      <vt:lpstr>Tuples</vt:lpstr>
      <vt:lpstr>The Question is, Why?</vt:lpstr>
      <vt:lpstr>Lists and Tuple</vt:lpstr>
      <vt:lpstr>Commas Make a Tuple</vt:lpstr>
      <vt:lpstr>Data Structures in General</vt:lpstr>
      <vt:lpstr>Organization of data</vt:lpstr>
      <vt:lpstr>A good data structure</vt:lpstr>
      <vt:lpstr>EPA Example</vt:lpstr>
      <vt:lpstr>List Comprehensions</vt:lpstr>
      <vt:lpstr>Lists are a Big Deal!</vt:lpstr>
      <vt:lpstr>Constructing lists</vt:lpstr>
      <vt:lpstr>Modifying What We Collect</vt:lpstr>
      <vt:lpstr>Multiple Collects</vt:lpstr>
      <vt:lpstr>Modifying What Gets Collected</vt:lpstr>
      <vt:lpstr>Reminder, rules so far</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Computing Using Python, 3e</dc:title>
  <dc:subject>Engineering Computer Science</dc:subject>
  <dc:creator>Punch/Enbody</dc:creator>
  <cp:keywords>ECS</cp:keywords>
  <cp:lastModifiedBy>Janakiraman, Kuyil Mozhi (Cognizant)</cp:lastModifiedBy>
  <cp:revision>505</cp:revision>
  <dcterms:modified xsi:type="dcterms:W3CDTF">2018-04-10T07:25:07Z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